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Inter" panose="020B0604020202020204" charset="0"/>
      <p:regular r:id="rId17"/>
    </p:embeddedFont>
  </p:embeddedFontLst>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4" d="100"/>
          <a:sy n="54" d="100"/>
        </p:scale>
        <p:origin x="94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SALMA%20HUD\Desktop\drone%20business%20customer%20satisfaction%20data%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LMA%20HUD\Desktop\drone%20business%20customer%20satisfaction%20data%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LMA%20HUD\Desktop\drone%20business%20customer%20satisfaction%20data%20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LMA%20HUD\Desktop\drone%20business%20customer%20satisfaction%20data%20analysis.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LMA%20HUD\Desktop\drone%20business%20customer%20satisfaction%20data%20analysis.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LMA%20HUD\Desktop\drone%20business%20customer%20satisfaction%20data%20analysis.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LMA%20HUD\Desktop\drone%20business%20customer%20satisfaction%20data%20analysis.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LMA%20HUD\Desktop\drone%20business%20customer%20satisfaction%20data%20analysis.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SALMA%20HUD\Desktop\drone%20business%20customer%20satisfaction%20data%20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VG"/>
              <a:t>Rating</a:t>
            </a:r>
            <a:r>
              <a:rPr lang="en-VG" baseline="0"/>
              <a:t> Components Comparison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lotArea>
      <c:layout/>
      <c:radarChart>
        <c:radarStyle val="marker"/>
        <c:varyColors val="0"/>
        <c:ser>
          <c:idx val="0"/>
          <c:order val="0"/>
          <c:spPr>
            <a:ln w="28575" cap="rnd">
              <a:solidFill>
                <a:schemeClr val="accent1"/>
              </a:solidFill>
              <a:round/>
            </a:ln>
            <a:effectLst/>
          </c:spPr>
          <c:marker>
            <c:symbol val="none"/>
          </c:marker>
          <c:cat>
            <c:strRef>
              <c:f>Sheet7!$G$2:$J$2</c:f>
              <c:strCache>
                <c:ptCount val="4"/>
                <c:pt idx="0">
                  <c:v>AVG Image Quality Rating</c:v>
                </c:pt>
                <c:pt idx="1">
                  <c:v>Average Delivery Time Rating</c:v>
                </c:pt>
                <c:pt idx="2">
                  <c:v>Average Communication Rating</c:v>
                </c:pt>
                <c:pt idx="3">
                  <c:v>Average Value for Money Rating</c:v>
                </c:pt>
              </c:strCache>
            </c:strRef>
          </c:cat>
          <c:val>
            <c:numRef>
              <c:f>Sheet7!$G$3:$J$3</c:f>
              <c:numCache>
                <c:formatCode>General</c:formatCode>
                <c:ptCount val="4"/>
                <c:pt idx="0">
                  <c:v>4.5666666666666664</c:v>
                </c:pt>
                <c:pt idx="1">
                  <c:v>4.4333333333333336</c:v>
                </c:pt>
                <c:pt idx="2">
                  <c:v>4.5266666666666664</c:v>
                </c:pt>
                <c:pt idx="3">
                  <c:v>4.3266666666666671</c:v>
                </c:pt>
              </c:numCache>
            </c:numRef>
          </c:val>
          <c:extLst>
            <c:ext xmlns:c16="http://schemas.microsoft.com/office/drawing/2014/chart" uri="{C3380CC4-5D6E-409C-BE32-E72D297353CC}">
              <c16:uniqueId val="{00000000-56E8-4D23-872B-E3D71F79D2D7}"/>
            </c:ext>
          </c:extLst>
        </c:ser>
        <c:dLbls>
          <c:showLegendKey val="0"/>
          <c:showVal val="0"/>
          <c:showCatName val="0"/>
          <c:showSerName val="0"/>
          <c:showPercent val="0"/>
          <c:showBubbleSize val="0"/>
        </c:dLbls>
        <c:axId val="605247496"/>
        <c:axId val="605252088"/>
      </c:radarChart>
      <c:catAx>
        <c:axId val="605247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605252088"/>
        <c:crosses val="autoZero"/>
        <c:auto val="1"/>
        <c:lblAlgn val="ctr"/>
        <c:lblOffset val="100"/>
        <c:noMultiLvlLbl val="0"/>
      </c:catAx>
      <c:valAx>
        <c:axId val="605252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605247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[drone business customer satisfaction data analysis.xlsx]Sheet9!PivotTable9</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VG"/>
              <a:t>Classification</a:t>
            </a:r>
            <a:r>
              <a:rPr lang="en-VG" baseline="0"/>
              <a:t> Distribution of Satisfaction Ratings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lumMod val="40000"/>
              <a:lumOff val="60000"/>
            </a:schemeClr>
          </a:solidFill>
          <a:ln w="19050">
            <a:solidFill>
              <a:schemeClr val="lt1"/>
            </a:solidFill>
          </a:ln>
          <a:effectLst/>
        </c:spPr>
      </c:pivotFmt>
      <c:pivotFmt>
        <c:idx val="2"/>
        <c:spPr>
          <a:solidFill>
            <a:schemeClr val="tx2">
              <a:lumMod val="50000"/>
            </a:schemeClr>
          </a:solidFill>
          <a:ln w="19050">
            <a:solidFill>
              <a:schemeClr val="lt1"/>
            </a:solidFill>
          </a:ln>
          <a:effectLst/>
        </c:spPr>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pivotFmt>
      <c:pivotFmt>
        <c:idx val="5"/>
        <c:spPr>
          <a:solidFill>
            <a:schemeClr val="tx2">
              <a:lumMod val="50000"/>
            </a:schemeClr>
          </a:solidFill>
          <a:ln w="19050">
            <a:solidFill>
              <a:schemeClr val="lt1"/>
            </a:solidFill>
          </a:ln>
          <a:effectLst/>
        </c:spPr>
      </c:pivotFmt>
      <c:pivotFmt>
        <c:idx val="6"/>
        <c:spPr>
          <a:solidFill>
            <a:schemeClr val="accent1">
              <a:lumMod val="40000"/>
              <a:lumOff val="60000"/>
            </a:schemeClr>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tx2">
              <a:lumMod val="50000"/>
            </a:schemeClr>
          </a:solidFill>
          <a:ln w="19050">
            <a:solidFill>
              <a:schemeClr val="lt1"/>
            </a:solidFill>
          </a:ln>
          <a:effectLst/>
        </c:spPr>
      </c:pivotFmt>
      <c:pivotFmt>
        <c:idx val="11"/>
        <c:spPr>
          <a:solidFill>
            <a:schemeClr val="accent1">
              <a:lumMod val="40000"/>
              <a:lumOff val="60000"/>
            </a:schemeClr>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19050">
            <a:solidFill>
              <a:schemeClr val="lt1"/>
            </a:solidFill>
          </a:ln>
          <a:effectLst/>
        </c:spPr>
      </c:pivotFmt>
      <c:pivotFmt>
        <c:idx val="15"/>
        <c:spPr>
          <a:solidFill>
            <a:schemeClr val="tx2">
              <a:lumMod val="50000"/>
            </a:schemeClr>
          </a:solidFill>
          <a:ln w="19050">
            <a:solidFill>
              <a:schemeClr val="lt1"/>
            </a:solidFill>
          </a:ln>
          <a:effectLst/>
        </c:spPr>
      </c:pivotFmt>
      <c:pivotFmt>
        <c:idx val="16"/>
        <c:spPr>
          <a:solidFill>
            <a:schemeClr val="accent1">
              <a:lumMod val="40000"/>
              <a:lumOff val="60000"/>
            </a:schemeClr>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w="19050">
            <a:solidFill>
              <a:schemeClr val="lt1"/>
            </a:solidFill>
          </a:ln>
          <a:effectLst/>
        </c:spPr>
      </c:pivotFmt>
      <c:pivotFmt>
        <c:idx val="20"/>
        <c:spPr>
          <a:solidFill>
            <a:schemeClr val="tx2">
              <a:lumMod val="50000"/>
            </a:schemeClr>
          </a:solidFill>
          <a:ln w="19050">
            <a:solidFill>
              <a:schemeClr val="lt1"/>
            </a:solidFill>
          </a:ln>
          <a:effectLst/>
        </c:spPr>
      </c:pivotFmt>
      <c:pivotFmt>
        <c:idx val="21"/>
        <c:spPr>
          <a:solidFill>
            <a:schemeClr val="accent1">
              <a:lumMod val="40000"/>
              <a:lumOff val="60000"/>
            </a:schemeClr>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w="19050">
            <a:solidFill>
              <a:schemeClr val="lt1"/>
            </a:solidFill>
          </a:ln>
          <a:effectLst/>
        </c:spPr>
      </c:pivotFmt>
      <c:pivotFmt>
        <c:idx val="25"/>
        <c:spPr>
          <a:solidFill>
            <a:schemeClr val="tx2">
              <a:lumMod val="50000"/>
            </a:schemeClr>
          </a:solidFill>
          <a:ln w="19050">
            <a:solidFill>
              <a:schemeClr val="lt1"/>
            </a:solidFill>
          </a:ln>
          <a:effectLst/>
        </c:spPr>
      </c:pivotFmt>
      <c:pivotFmt>
        <c:idx val="26"/>
        <c:spPr>
          <a:solidFill>
            <a:schemeClr val="accent1">
              <a:lumMod val="40000"/>
              <a:lumOff val="60000"/>
            </a:schemeClr>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w="19050">
            <a:solidFill>
              <a:schemeClr val="lt1"/>
            </a:solidFill>
          </a:ln>
          <a:effectLst/>
        </c:spPr>
      </c:pivotFmt>
      <c:pivotFmt>
        <c:idx val="30"/>
        <c:spPr>
          <a:solidFill>
            <a:schemeClr val="tx2">
              <a:lumMod val="50000"/>
            </a:schemeClr>
          </a:solidFill>
          <a:ln w="19050">
            <a:solidFill>
              <a:schemeClr val="lt1"/>
            </a:solidFill>
          </a:ln>
          <a:effectLst/>
        </c:spPr>
      </c:pivotFmt>
      <c:pivotFmt>
        <c:idx val="31"/>
        <c:spPr>
          <a:solidFill>
            <a:schemeClr val="accent1">
              <a:lumMod val="40000"/>
              <a:lumOff val="60000"/>
            </a:schemeClr>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9050">
            <a:solidFill>
              <a:schemeClr val="lt1"/>
            </a:solidFill>
          </a:ln>
          <a:effectLst/>
        </c:spPr>
      </c:pivotFmt>
      <c:pivotFmt>
        <c:idx val="35"/>
        <c:spPr>
          <a:solidFill>
            <a:schemeClr val="tx2">
              <a:lumMod val="50000"/>
            </a:schemeClr>
          </a:solidFill>
          <a:ln w="19050">
            <a:solidFill>
              <a:schemeClr val="lt1"/>
            </a:solidFill>
          </a:ln>
          <a:effectLst/>
        </c:spPr>
      </c:pivotFmt>
      <c:pivotFmt>
        <c:idx val="36"/>
        <c:spPr>
          <a:solidFill>
            <a:schemeClr val="accent1">
              <a:lumMod val="40000"/>
              <a:lumOff val="60000"/>
            </a:schemeClr>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w="19050">
            <a:solidFill>
              <a:schemeClr val="lt1"/>
            </a:solidFill>
          </a:ln>
          <a:effectLst/>
        </c:spPr>
      </c:pivotFmt>
      <c:pivotFmt>
        <c:idx val="40"/>
        <c:spPr>
          <a:solidFill>
            <a:schemeClr val="tx2">
              <a:lumMod val="50000"/>
            </a:schemeClr>
          </a:solidFill>
          <a:ln w="19050">
            <a:solidFill>
              <a:schemeClr val="lt1"/>
            </a:solidFill>
          </a:ln>
          <a:effectLst/>
        </c:spPr>
      </c:pivotFmt>
      <c:pivotFmt>
        <c:idx val="41"/>
        <c:spPr>
          <a:solidFill>
            <a:schemeClr val="accent1">
              <a:lumMod val="40000"/>
              <a:lumOff val="60000"/>
            </a:schemeClr>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solidFill>
            <a:schemeClr val="accent1"/>
          </a:solidFill>
          <a:ln w="19050">
            <a:solidFill>
              <a:schemeClr val="lt1"/>
            </a:solidFill>
          </a:ln>
          <a:effectLst/>
        </c:spPr>
      </c:pivotFmt>
      <c:pivotFmt>
        <c:idx val="45"/>
        <c:spPr>
          <a:solidFill>
            <a:schemeClr val="tx2">
              <a:lumMod val="50000"/>
            </a:schemeClr>
          </a:solidFill>
          <a:ln w="19050">
            <a:solidFill>
              <a:schemeClr val="lt1"/>
            </a:solidFill>
          </a:ln>
          <a:effectLst/>
        </c:spPr>
      </c:pivotFmt>
      <c:pivotFmt>
        <c:idx val="46"/>
        <c:spPr>
          <a:solidFill>
            <a:schemeClr val="accent1">
              <a:lumMod val="40000"/>
              <a:lumOff val="60000"/>
            </a:schemeClr>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9"/>
        <c:spPr>
          <a:solidFill>
            <a:schemeClr val="accent1"/>
          </a:solidFill>
          <a:ln w="19050">
            <a:solidFill>
              <a:schemeClr val="lt1"/>
            </a:solidFill>
          </a:ln>
          <a:effectLst/>
        </c:spPr>
      </c:pivotFmt>
      <c:pivotFmt>
        <c:idx val="50"/>
        <c:spPr>
          <a:solidFill>
            <a:schemeClr val="tx2">
              <a:lumMod val="50000"/>
            </a:schemeClr>
          </a:solidFill>
          <a:ln w="19050">
            <a:solidFill>
              <a:schemeClr val="lt1"/>
            </a:solidFill>
          </a:ln>
          <a:effectLst/>
        </c:spPr>
      </c:pivotFmt>
      <c:pivotFmt>
        <c:idx val="51"/>
        <c:spPr>
          <a:solidFill>
            <a:schemeClr val="accent1">
              <a:lumMod val="40000"/>
              <a:lumOff val="60000"/>
            </a:schemeClr>
          </a:solidFill>
          <a:ln w="19050">
            <a:solidFill>
              <a:schemeClr val="lt1"/>
            </a:solidFill>
          </a:ln>
          <a:effectLst/>
        </c:spPr>
      </c:pivotFmt>
      <c:pivotFmt>
        <c:idx val="52"/>
        <c:spPr>
          <a:solidFill>
            <a:schemeClr val="accent1"/>
          </a:solidFill>
          <a:ln w="19050">
            <a:solidFill>
              <a:schemeClr val="lt1"/>
            </a:solidFill>
          </a:ln>
          <a:effectLst/>
        </c:spPr>
      </c:pivotFmt>
    </c:pivotFmts>
    <c:plotArea>
      <c:layout/>
      <c:pieChart>
        <c:varyColors val="1"/>
        <c:ser>
          <c:idx val="0"/>
          <c:order val="0"/>
          <c:tx>
            <c:strRef>
              <c:f>Sheet9!$B$3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8FE-45D9-A83D-F7809C1027BA}"/>
              </c:ext>
            </c:extLst>
          </c:dPt>
          <c:dPt>
            <c:idx val="1"/>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3-18FE-45D9-A83D-F7809C1027BA}"/>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18FE-45D9-A83D-F7809C1027B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8FE-45D9-A83D-F7809C1027B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Sheet9!$A$4:$A$8</c:f>
              <c:strCache>
                <c:ptCount val="4"/>
                <c:pt idx="0">
                  <c:v>AVERAGE</c:v>
                </c:pt>
                <c:pt idx="1">
                  <c:v>EXCELLENT</c:v>
                </c:pt>
                <c:pt idx="2">
                  <c:v>GOOD</c:v>
                </c:pt>
                <c:pt idx="3">
                  <c:v>(blank)</c:v>
                </c:pt>
              </c:strCache>
            </c:strRef>
          </c:cat>
          <c:val>
            <c:numRef>
              <c:f>Sheet9!$B$4:$B$8</c:f>
              <c:numCache>
                <c:formatCode>General</c:formatCode>
                <c:ptCount val="4"/>
                <c:pt idx="0">
                  <c:v>1</c:v>
                </c:pt>
                <c:pt idx="1">
                  <c:v>100</c:v>
                </c:pt>
                <c:pt idx="2">
                  <c:v>49</c:v>
                </c:pt>
              </c:numCache>
            </c:numRef>
          </c:val>
          <c:extLst>
            <c:ext xmlns:c16="http://schemas.microsoft.com/office/drawing/2014/chart" uri="{C3380CC4-5D6E-409C-BE32-E72D297353CC}">
              <c16:uniqueId val="{00000008-18FE-45D9-A83D-F7809C1027BA}"/>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[drone business customer satisfaction data analysis.xlsx]Sheet8!PivotTable4</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a:t>
            </a:r>
            <a:r>
              <a:rPr lang="en-VG"/>
              <a:t>verage</a:t>
            </a:r>
            <a:r>
              <a:rPr lang="en-VG" baseline="0"/>
              <a:t> Satisfaction Scores Over Time</a:t>
            </a:r>
            <a:endParaRPr lang="en-US"/>
          </a:p>
        </c:rich>
      </c:tx>
      <c:layout>
        <c:manualLayout>
          <c:xMode val="edge"/>
          <c:yMode val="edge"/>
          <c:x val="0.11537214982544437"/>
          <c:y val="3.619780532991306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166426071741032"/>
          <c:y val="0.17171296296296298"/>
          <c:w val="0.73244641294838142"/>
          <c:h val="0.72088764946048411"/>
        </c:manualLayout>
      </c:layout>
      <c:lineChart>
        <c:grouping val="standard"/>
        <c:varyColors val="0"/>
        <c:ser>
          <c:idx val="0"/>
          <c:order val="0"/>
          <c:tx>
            <c:strRef>
              <c:f>Sheet8!$B$3</c:f>
              <c:strCache>
                <c:ptCount val="1"/>
                <c:pt idx="0">
                  <c:v>Total</c:v>
                </c:pt>
              </c:strCache>
            </c:strRef>
          </c:tx>
          <c:spPr>
            <a:ln w="28575" cap="rnd">
              <a:solidFill>
                <a:schemeClr val="accent1"/>
              </a:solidFill>
              <a:round/>
            </a:ln>
            <a:effectLst/>
          </c:spPr>
          <c:marker>
            <c:symbol val="none"/>
          </c:marker>
          <c:cat>
            <c:strRef>
              <c:f>Sheet8!$A$4:$A$15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Sheet8!$B$4:$B$15</c:f>
              <c:numCache>
                <c:formatCode>General</c:formatCode>
                <c:ptCount val="11"/>
                <c:pt idx="0">
                  <c:v>4.5199999999999996</c:v>
                </c:pt>
                <c:pt idx="1">
                  <c:v>4.5333333333333332</c:v>
                </c:pt>
                <c:pt idx="2">
                  <c:v>4.55</c:v>
                </c:pt>
                <c:pt idx="3">
                  <c:v>4.5466666666666669</c:v>
                </c:pt>
                <c:pt idx="4">
                  <c:v>4.54</c:v>
                </c:pt>
                <c:pt idx="5">
                  <c:v>4.5533333333333337</c:v>
                </c:pt>
                <c:pt idx="6">
                  <c:v>4.5687500000000005</c:v>
                </c:pt>
                <c:pt idx="7">
                  <c:v>4.5199999999999996</c:v>
                </c:pt>
                <c:pt idx="8">
                  <c:v>4.6000000000000005</c:v>
                </c:pt>
                <c:pt idx="9">
                  <c:v>4.5375000000000005</c:v>
                </c:pt>
                <c:pt idx="10">
                  <c:v>4.6500000000000004</c:v>
                </c:pt>
              </c:numCache>
            </c:numRef>
          </c:val>
          <c:smooth val="0"/>
          <c:extLst>
            <c:ext xmlns:c16="http://schemas.microsoft.com/office/drawing/2014/chart" uri="{C3380CC4-5D6E-409C-BE32-E72D297353CC}">
              <c16:uniqueId val="{00000000-30DD-46B0-BAE6-2F115C58C923}"/>
            </c:ext>
          </c:extLst>
        </c:ser>
        <c:dLbls>
          <c:showLegendKey val="0"/>
          <c:showVal val="0"/>
          <c:showCatName val="0"/>
          <c:showSerName val="0"/>
          <c:showPercent val="0"/>
          <c:showBubbleSize val="0"/>
        </c:dLbls>
        <c:smooth val="0"/>
        <c:axId val="605421128"/>
        <c:axId val="605418832"/>
      </c:lineChart>
      <c:catAx>
        <c:axId val="605421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605418832"/>
        <c:crosses val="autoZero"/>
        <c:auto val="1"/>
        <c:lblAlgn val="ctr"/>
        <c:lblOffset val="100"/>
        <c:noMultiLvlLbl val="0"/>
      </c:catAx>
      <c:valAx>
        <c:axId val="605418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6054211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VG"/>
              <a:t>Correlation Between</a:t>
            </a:r>
            <a:r>
              <a:rPr lang="en-VG" baseline="0"/>
              <a:t> Project Cost and Satisfaction</a:t>
            </a:r>
            <a:endParaRPr lang="en-US"/>
          </a:p>
        </c:rich>
      </c:tx>
      <c:layout>
        <c:manualLayout>
          <c:xMode val="edge"/>
          <c:yMode val="edge"/>
          <c:x val="0.15221681259308234"/>
          <c:y val="9.491301219681416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lotArea>
      <c:layout>
        <c:manualLayout>
          <c:layoutTarget val="inner"/>
          <c:xMode val="edge"/>
          <c:yMode val="edge"/>
          <c:x val="0.13907626863256115"/>
          <c:y val="0.22834005915502248"/>
          <c:w val="0.79394682534912142"/>
          <c:h val="0.61733802223704226"/>
        </c:manualLayout>
      </c:layout>
      <c:scatterChart>
        <c:scatterStyle val="lineMarker"/>
        <c:varyColors val="0"/>
        <c:ser>
          <c:idx val="0"/>
          <c:order val="0"/>
          <c:tx>
            <c:strRef>
              <c:f>Sheet6!$B$1</c:f>
              <c:strCache>
                <c:ptCount val="1"/>
                <c:pt idx="0">
                  <c:v>Satisfaction_Score</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Sheet6!$A$2:$A$151</c:f>
              <c:numCache>
                <c:formatCode>General</c:formatCode>
                <c:ptCount val="150"/>
                <c:pt idx="0">
                  <c:v>2900</c:v>
                </c:pt>
                <c:pt idx="1">
                  <c:v>2900</c:v>
                </c:pt>
                <c:pt idx="2">
                  <c:v>2850</c:v>
                </c:pt>
                <c:pt idx="3">
                  <c:v>2850</c:v>
                </c:pt>
                <c:pt idx="4">
                  <c:v>2850</c:v>
                </c:pt>
                <c:pt idx="5">
                  <c:v>2800</c:v>
                </c:pt>
                <c:pt idx="6">
                  <c:v>2800</c:v>
                </c:pt>
                <c:pt idx="7">
                  <c:v>2800</c:v>
                </c:pt>
                <c:pt idx="8">
                  <c:v>2750</c:v>
                </c:pt>
                <c:pt idx="9">
                  <c:v>2750</c:v>
                </c:pt>
                <c:pt idx="10">
                  <c:v>2700</c:v>
                </c:pt>
                <c:pt idx="11">
                  <c:v>2700</c:v>
                </c:pt>
                <c:pt idx="12">
                  <c:v>2650</c:v>
                </c:pt>
                <c:pt idx="13">
                  <c:v>2600</c:v>
                </c:pt>
                <c:pt idx="14">
                  <c:v>2600</c:v>
                </c:pt>
                <c:pt idx="15">
                  <c:v>2500</c:v>
                </c:pt>
                <c:pt idx="16">
                  <c:v>2500</c:v>
                </c:pt>
                <c:pt idx="17">
                  <c:v>2450</c:v>
                </c:pt>
                <c:pt idx="18">
                  <c:v>2450</c:v>
                </c:pt>
                <c:pt idx="19">
                  <c:v>2400</c:v>
                </c:pt>
                <c:pt idx="20">
                  <c:v>2400</c:v>
                </c:pt>
                <c:pt idx="21">
                  <c:v>2400</c:v>
                </c:pt>
                <c:pt idx="22">
                  <c:v>2400</c:v>
                </c:pt>
                <c:pt idx="23">
                  <c:v>2350</c:v>
                </c:pt>
                <c:pt idx="24">
                  <c:v>2350</c:v>
                </c:pt>
                <c:pt idx="25">
                  <c:v>2300</c:v>
                </c:pt>
                <c:pt idx="26">
                  <c:v>2300</c:v>
                </c:pt>
                <c:pt idx="27">
                  <c:v>2250</c:v>
                </c:pt>
                <c:pt idx="28">
                  <c:v>2200</c:v>
                </c:pt>
                <c:pt idx="29">
                  <c:v>2200</c:v>
                </c:pt>
                <c:pt idx="30">
                  <c:v>2150</c:v>
                </c:pt>
                <c:pt idx="31">
                  <c:v>2150</c:v>
                </c:pt>
                <c:pt idx="32">
                  <c:v>2100</c:v>
                </c:pt>
                <c:pt idx="33">
                  <c:v>2100</c:v>
                </c:pt>
                <c:pt idx="34">
                  <c:v>2100</c:v>
                </c:pt>
                <c:pt idx="35">
                  <c:v>2050</c:v>
                </c:pt>
                <c:pt idx="36">
                  <c:v>2050</c:v>
                </c:pt>
                <c:pt idx="37">
                  <c:v>2000</c:v>
                </c:pt>
                <c:pt idx="38">
                  <c:v>2000</c:v>
                </c:pt>
                <c:pt idx="39">
                  <c:v>1950</c:v>
                </c:pt>
                <c:pt idx="40">
                  <c:v>1950</c:v>
                </c:pt>
                <c:pt idx="41">
                  <c:v>1950</c:v>
                </c:pt>
                <c:pt idx="42">
                  <c:v>1900</c:v>
                </c:pt>
                <c:pt idx="43">
                  <c:v>1900</c:v>
                </c:pt>
                <c:pt idx="44">
                  <c:v>1900</c:v>
                </c:pt>
                <c:pt idx="45">
                  <c:v>1850</c:v>
                </c:pt>
                <c:pt idx="46">
                  <c:v>1800</c:v>
                </c:pt>
                <c:pt idx="47">
                  <c:v>1800</c:v>
                </c:pt>
                <c:pt idx="48">
                  <c:v>1800</c:v>
                </c:pt>
                <c:pt idx="49">
                  <c:v>1800</c:v>
                </c:pt>
                <c:pt idx="50">
                  <c:v>1750</c:v>
                </c:pt>
                <c:pt idx="51">
                  <c:v>1750</c:v>
                </c:pt>
                <c:pt idx="52">
                  <c:v>1750</c:v>
                </c:pt>
                <c:pt idx="53">
                  <c:v>1700</c:v>
                </c:pt>
                <c:pt idx="54">
                  <c:v>1700</c:v>
                </c:pt>
                <c:pt idx="55">
                  <c:v>1700</c:v>
                </c:pt>
                <c:pt idx="56">
                  <c:v>1650</c:v>
                </c:pt>
                <c:pt idx="57">
                  <c:v>1650</c:v>
                </c:pt>
                <c:pt idx="58">
                  <c:v>1600</c:v>
                </c:pt>
                <c:pt idx="59">
                  <c:v>1500</c:v>
                </c:pt>
                <c:pt idx="60">
                  <c:v>1425</c:v>
                </c:pt>
                <c:pt idx="61">
                  <c:v>1400</c:v>
                </c:pt>
                <c:pt idx="62">
                  <c:v>1400</c:v>
                </c:pt>
                <c:pt idx="63">
                  <c:v>1400</c:v>
                </c:pt>
                <c:pt idx="64">
                  <c:v>1400</c:v>
                </c:pt>
                <c:pt idx="65">
                  <c:v>1375</c:v>
                </c:pt>
                <c:pt idx="66">
                  <c:v>1350</c:v>
                </c:pt>
                <c:pt idx="67">
                  <c:v>1350</c:v>
                </c:pt>
                <c:pt idx="68">
                  <c:v>1350</c:v>
                </c:pt>
                <c:pt idx="69">
                  <c:v>1300</c:v>
                </c:pt>
                <c:pt idx="70">
                  <c:v>1300</c:v>
                </c:pt>
                <c:pt idx="71">
                  <c:v>1275</c:v>
                </c:pt>
                <c:pt idx="72">
                  <c:v>1250</c:v>
                </c:pt>
                <c:pt idx="73">
                  <c:v>1200</c:v>
                </c:pt>
                <c:pt idx="74">
                  <c:v>1200</c:v>
                </c:pt>
                <c:pt idx="75">
                  <c:v>1200</c:v>
                </c:pt>
                <c:pt idx="76">
                  <c:v>1150</c:v>
                </c:pt>
                <c:pt idx="77">
                  <c:v>1125</c:v>
                </c:pt>
                <c:pt idx="78">
                  <c:v>1125</c:v>
                </c:pt>
                <c:pt idx="79">
                  <c:v>1100</c:v>
                </c:pt>
                <c:pt idx="80">
                  <c:v>1100</c:v>
                </c:pt>
                <c:pt idx="81">
                  <c:v>1100</c:v>
                </c:pt>
                <c:pt idx="82">
                  <c:v>1100</c:v>
                </c:pt>
                <c:pt idx="83">
                  <c:v>1100</c:v>
                </c:pt>
                <c:pt idx="84">
                  <c:v>1100</c:v>
                </c:pt>
                <c:pt idx="85">
                  <c:v>1075</c:v>
                </c:pt>
                <c:pt idx="86">
                  <c:v>1075</c:v>
                </c:pt>
                <c:pt idx="87">
                  <c:v>1075</c:v>
                </c:pt>
                <c:pt idx="88">
                  <c:v>1050</c:v>
                </c:pt>
                <c:pt idx="89">
                  <c:v>1050</c:v>
                </c:pt>
                <c:pt idx="90">
                  <c:v>1050</c:v>
                </c:pt>
                <c:pt idx="91">
                  <c:v>1050</c:v>
                </c:pt>
                <c:pt idx="92">
                  <c:v>1050</c:v>
                </c:pt>
                <c:pt idx="93">
                  <c:v>1025</c:v>
                </c:pt>
                <c:pt idx="94">
                  <c:v>1025</c:v>
                </c:pt>
                <c:pt idx="95">
                  <c:v>1000</c:v>
                </c:pt>
                <c:pt idx="96">
                  <c:v>1000</c:v>
                </c:pt>
                <c:pt idx="97">
                  <c:v>1000</c:v>
                </c:pt>
                <c:pt idx="98">
                  <c:v>975</c:v>
                </c:pt>
                <c:pt idx="99">
                  <c:v>975</c:v>
                </c:pt>
                <c:pt idx="100">
                  <c:v>950</c:v>
                </c:pt>
                <c:pt idx="101">
                  <c:v>950</c:v>
                </c:pt>
                <c:pt idx="102">
                  <c:v>950</c:v>
                </c:pt>
                <c:pt idx="103">
                  <c:v>950</c:v>
                </c:pt>
                <c:pt idx="104">
                  <c:v>950</c:v>
                </c:pt>
                <c:pt idx="105">
                  <c:v>950</c:v>
                </c:pt>
                <c:pt idx="106">
                  <c:v>950</c:v>
                </c:pt>
                <c:pt idx="107">
                  <c:v>925</c:v>
                </c:pt>
                <c:pt idx="108">
                  <c:v>925</c:v>
                </c:pt>
                <c:pt idx="109">
                  <c:v>925</c:v>
                </c:pt>
                <c:pt idx="110">
                  <c:v>925</c:v>
                </c:pt>
                <c:pt idx="111">
                  <c:v>900</c:v>
                </c:pt>
                <c:pt idx="112">
                  <c:v>900</c:v>
                </c:pt>
                <c:pt idx="113">
                  <c:v>900</c:v>
                </c:pt>
                <c:pt idx="114">
                  <c:v>900</c:v>
                </c:pt>
                <c:pt idx="115">
                  <c:v>900</c:v>
                </c:pt>
                <c:pt idx="116">
                  <c:v>875</c:v>
                </c:pt>
                <c:pt idx="117">
                  <c:v>875</c:v>
                </c:pt>
                <c:pt idx="118">
                  <c:v>850</c:v>
                </c:pt>
                <c:pt idx="119">
                  <c:v>850</c:v>
                </c:pt>
                <c:pt idx="120">
                  <c:v>825</c:v>
                </c:pt>
                <c:pt idx="121">
                  <c:v>825</c:v>
                </c:pt>
                <c:pt idx="122">
                  <c:v>800</c:v>
                </c:pt>
                <c:pt idx="123">
                  <c:v>800</c:v>
                </c:pt>
                <c:pt idx="124">
                  <c:v>800</c:v>
                </c:pt>
                <c:pt idx="125">
                  <c:v>800</c:v>
                </c:pt>
                <c:pt idx="126">
                  <c:v>800</c:v>
                </c:pt>
                <c:pt idx="127">
                  <c:v>800</c:v>
                </c:pt>
                <c:pt idx="128">
                  <c:v>775</c:v>
                </c:pt>
                <c:pt idx="129">
                  <c:v>775</c:v>
                </c:pt>
                <c:pt idx="130">
                  <c:v>775</c:v>
                </c:pt>
                <c:pt idx="131">
                  <c:v>750</c:v>
                </c:pt>
                <c:pt idx="132">
                  <c:v>750</c:v>
                </c:pt>
                <c:pt idx="133">
                  <c:v>750</c:v>
                </c:pt>
                <c:pt idx="134">
                  <c:v>700</c:v>
                </c:pt>
                <c:pt idx="135">
                  <c:v>700</c:v>
                </c:pt>
                <c:pt idx="136">
                  <c:v>700</c:v>
                </c:pt>
                <c:pt idx="137">
                  <c:v>675</c:v>
                </c:pt>
                <c:pt idx="138">
                  <c:v>675</c:v>
                </c:pt>
                <c:pt idx="139">
                  <c:v>675</c:v>
                </c:pt>
                <c:pt idx="140">
                  <c:v>650</c:v>
                </c:pt>
                <c:pt idx="141">
                  <c:v>650</c:v>
                </c:pt>
                <c:pt idx="142">
                  <c:v>650</c:v>
                </c:pt>
                <c:pt idx="143">
                  <c:v>650</c:v>
                </c:pt>
                <c:pt idx="144">
                  <c:v>650</c:v>
                </c:pt>
                <c:pt idx="145">
                  <c:v>625</c:v>
                </c:pt>
                <c:pt idx="146">
                  <c:v>625</c:v>
                </c:pt>
                <c:pt idx="147">
                  <c:v>600</c:v>
                </c:pt>
                <c:pt idx="148">
                  <c:v>600</c:v>
                </c:pt>
                <c:pt idx="149">
                  <c:v>550</c:v>
                </c:pt>
              </c:numCache>
            </c:numRef>
          </c:xVal>
          <c:yVal>
            <c:numRef>
              <c:f>Sheet6!$B$2:$B$151</c:f>
              <c:numCache>
                <c:formatCode>General</c:formatCode>
                <c:ptCount val="150"/>
                <c:pt idx="0">
                  <c:v>4.9000000000000004</c:v>
                </c:pt>
                <c:pt idx="1">
                  <c:v>4.9000000000000004</c:v>
                </c:pt>
                <c:pt idx="2">
                  <c:v>4.8</c:v>
                </c:pt>
                <c:pt idx="3">
                  <c:v>4.9000000000000004</c:v>
                </c:pt>
                <c:pt idx="4">
                  <c:v>4.8</c:v>
                </c:pt>
                <c:pt idx="5">
                  <c:v>4.9000000000000004</c:v>
                </c:pt>
                <c:pt idx="6">
                  <c:v>4.9000000000000004</c:v>
                </c:pt>
                <c:pt idx="7">
                  <c:v>4.8</c:v>
                </c:pt>
                <c:pt idx="8">
                  <c:v>4.8</c:v>
                </c:pt>
                <c:pt idx="9">
                  <c:v>4.9000000000000004</c:v>
                </c:pt>
                <c:pt idx="10">
                  <c:v>4.0999999999999996</c:v>
                </c:pt>
                <c:pt idx="11">
                  <c:v>4.9000000000000004</c:v>
                </c:pt>
                <c:pt idx="12">
                  <c:v>4.9000000000000004</c:v>
                </c:pt>
                <c:pt idx="13">
                  <c:v>4.9000000000000004</c:v>
                </c:pt>
                <c:pt idx="14">
                  <c:v>4.9000000000000004</c:v>
                </c:pt>
                <c:pt idx="15">
                  <c:v>4.2</c:v>
                </c:pt>
                <c:pt idx="16">
                  <c:v>4.4000000000000004</c:v>
                </c:pt>
                <c:pt idx="17">
                  <c:v>4.3</c:v>
                </c:pt>
                <c:pt idx="18">
                  <c:v>4.2</c:v>
                </c:pt>
                <c:pt idx="19">
                  <c:v>4.8</c:v>
                </c:pt>
                <c:pt idx="20">
                  <c:v>4.2</c:v>
                </c:pt>
                <c:pt idx="21">
                  <c:v>4.4000000000000004</c:v>
                </c:pt>
                <c:pt idx="22">
                  <c:v>4.2</c:v>
                </c:pt>
                <c:pt idx="23">
                  <c:v>4.5</c:v>
                </c:pt>
                <c:pt idx="24">
                  <c:v>4.3</c:v>
                </c:pt>
                <c:pt idx="25">
                  <c:v>4.4000000000000004</c:v>
                </c:pt>
                <c:pt idx="26">
                  <c:v>4.2</c:v>
                </c:pt>
                <c:pt idx="27">
                  <c:v>4.3</c:v>
                </c:pt>
                <c:pt idx="28">
                  <c:v>4.3</c:v>
                </c:pt>
                <c:pt idx="29">
                  <c:v>4.3</c:v>
                </c:pt>
                <c:pt idx="30">
                  <c:v>4.8</c:v>
                </c:pt>
                <c:pt idx="31">
                  <c:v>4.8</c:v>
                </c:pt>
                <c:pt idx="32">
                  <c:v>4.2</c:v>
                </c:pt>
                <c:pt idx="33">
                  <c:v>4.7</c:v>
                </c:pt>
                <c:pt idx="34">
                  <c:v>4.7</c:v>
                </c:pt>
                <c:pt idx="35">
                  <c:v>4.7</c:v>
                </c:pt>
                <c:pt idx="36">
                  <c:v>4.5999999999999996</c:v>
                </c:pt>
                <c:pt idx="37">
                  <c:v>4.8</c:v>
                </c:pt>
                <c:pt idx="38">
                  <c:v>4.7</c:v>
                </c:pt>
                <c:pt idx="39">
                  <c:v>4.8</c:v>
                </c:pt>
                <c:pt idx="40">
                  <c:v>4.5999999999999996</c:v>
                </c:pt>
                <c:pt idx="41">
                  <c:v>4.7</c:v>
                </c:pt>
                <c:pt idx="42">
                  <c:v>4.7</c:v>
                </c:pt>
                <c:pt idx="43">
                  <c:v>4.7</c:v>
                </c:pt>
                <c:pt idx="44">
                  <c:v>4.8</c:v>
                </c:pt>
                <c:pt idx="45">
                  <c:v>4.4000000000000004</c:v>
                </c:pt>
                <c:pt idx="46">
                  <c:v>4.7</c:v>
                </c:pt>
                <c:pt idx="47">
                  <c:v>4.3</c:v>
                </c:pt>
                <c:pt idx="48">
                  <c:v>4.3</c:v>
                </c:pt>
                <c:pt idx="49">
                  <c:v>4.2</c:v>
                </c:pt>
                <c:pt idx="50">
                  <c:v>4.0999999999999996</c:v>
                </c:pt>
                <c:pt idx="51">
                  <c:v>4.3</c:v>
                </c:pt>
                <c:pt idx="52">
                  <c:v>4.3</c:v>
                </c:pt>
                <c:pt idx="53">
                  <c:v>4.5</c:v>
                </c:pt>
                <c:pt idx="54">
                  <c:v>4.2</c:v>
                </c:pt>
                <c:pt idx="55">
                  <c:v>4.2</c:v>
                </c:pt>
                <c:pt idx="56">
                  <c:v>4.4000000000000004</c:v>
                </c:pt>
                <c:pt idx="57">
                  <c:v>4.4000000000000004</c:v>
                </c:pt>
                <c:pt idx="58">
                  <c:v>4.4000000000000004</c:v>
                </c:pt>
                <c:pt idx="59">
                  <c:v>4</c:v>
                </c:pt>
                <c:pt idx="60">
                  <c:v>4.5</c:v>
                </c:pt>
                <c:pt idx="61">
                  <c:v>4.5999999999999996</c:v>
                </c:pt>
                <c:pt idx="62">
                  <c:v>4.5999999999999996</c:v>
                </c:pt>
                <c:pt idx="63">
                  <c:v>4.5</c:v>
                </c:pt>
                <c:pt idx="64">
                  <c:v>4.5999999999999996</c:v>
                </c:pt>
                <c:pt idx="65">
                  <c:v>4.5999999999999996</c:v>
                </c:pt>
                <c:pt idx="66">
                  <c:v>4.5</c:v>
                </c:pt>
                <c:pt idx="67">
                  <c:v>4.5999999999999996</c:v>
                </c:pt>
                <c:pt idx="68">
                  <c:v>4.5</c:v>
                </c:pt>
                <c:pt idx="69">
                  <c:v>4.4000000000000004</c:v>
                </c:pt>
                <c:pt idx="70">
                  <c:v>4.8</c:v>
                </c:pt>
                <c:pt idx="71">
                  <c:v>4.8</c:v>
                </c:pt>
                <c:pt idx="72">
                  <c:v>4.8</c:v>
                </c:pt>
                <c:pt idx="73">
                  <c:v>4.8</c:v>
                </c:pt>
                <c:pt idx="74">
                  <c:v>4.4000000000000004</c:v>
                </c:pt>
                <c:pt idx="75">
                  <c:v>4.8</c:v>
                </c:pt>
                <c:pt idx="76">
                  <c:v>4.7</c:v>
                </c:pt>
                <c:pt idx="77">
                  <c:v>4.5999999999999996</c:v>
                </c:pt>
                <c:pt idx="78">
                  <c:v>4.4000000000000004</c:v>
                </c:pt>
                <c:pt idx="79">
                  <c:v>4.8</c:v>
                </c:pt>
                <c:pt idx="80">
                  <c:v>4.5</c:v>
                </c:pt>
                <c:pt idx="81">
                  <c:v>4.7</c:v>
                </c:pt>
                <c:pt idx="82">
                  <c:v>4.5</c:v>
                </c:pt>
                <c:pt idx="83">
                  <c:v>4.7</c:v>
                </c:pt>
                <c:pt idx="84">
                  <c:v>4.5999999999999996</c:v>
                </c:pt>
                <c:pt idx="85">
                  <c:v>4.5999999999999996</c:v>
                </c:pt>
                <c:pt idx="86">
                  <c:v>4.4000000000000004</c:v>
                </c:pt>
                <c:pt idx="87">
                  <c:v>4.5</c:v>
                </c:pt>
                <c:pt idx="88">
                  <c:v>4.5999999999999996</c:v>
                </c:pt>
                <c:pt idx="89">
                  <c:v>4.5</c:v>
                </c:pt>
                <c:pt idx="90">
                  <c:v>4.4000000000000004</c:v>
                </c:pt>
                <c:pt idx="91">
                  <c:v>4.5</c:v>
                </c:pt>
                <c:pt idx="92">
                  <c:v>4.8</c:v>
                </c:pt>
                <c:pt idx="93">
                  <c:v>4.8</c:v>
                </c:pt>
                <c:pt idx="94">
                  <c:v>4.5</c:v>
                </c:pt>
                <c:pt idx="95">
                  <c:v>4.5999999999999996</c:v>
                </c:pt>
                <c:pt idx="96">
                  <c:v>4.4000000000000004</c:v>
                </c:pt>
                <c:pt idx="97">
                  <c:v>4.8</c:v>
                </c:pt>
                <c:pt idx="98">
                  <c:v>4.7</c:v>
                </c:pt>
                <c:pt idx="99">
                  <c:v>4.7</c:v>
                </c:pt>
                <c:pt idx="100">
                  <c:v>4.7</c:v>
                </c:pt>
                <c:pt idx="101">
                  <c:v>4.5</c:v>
                </c:pt>
                <c:pt idx="102">
                  <c:v>4.5999999999999996</c:v>
                </c:pt>
                <c:pt idx="103">
                  <c:v>4.8</c:v>
                </c:pt>
                <c:pt idx="104">
                  <c:v>4.5</c:v>
                </c:pt>
                <c:pt idx="105">
                  <c:v>4.7</c:v>
                </c:pt>
                <c:pt idx="106">
                  <c:v>4.5</c:v>
                </c:pt>
                <c:pt idx="107">
                  <c:v>4.5</c:v>
                </c:pt>
                <c:pt idx="108">
                  <c:v>4.5</c:v>
                </c:pt>
                <c:pt idx="109">
                  <c:v>4.5</c:v>
                </c:pt>
                <c:pt idx="110">
                  <c:v>4.5</c:v>
                </c:pt>
                <c:pt idx="111">
                  <c:v>4.5</c:v>
                </c:pt>
                <c:pt idx="112">
                  <c:v>4.5</c:v>
                </c:pt>
                <c:pt idx="113">
                  <c:v>4.5999999999999996</c:v>
                </c:pt>
                <c:pt idx="114">
                  <c:v>4.5999999999999996</c:v>
                </c:pt>
                <c:pt idx="115">
                  <c:v>4.5999999999999996</c:v>
                </c:pt>
                <c:pt idx="116">
                  <c:v>4.5999999999999996</c:v>
                </c:pt>
                <c:pt idx="117">
                  <c:v>4.4000000000000004</c:v>
                </c:pt>
                <c:pt idx="118">
                  <c:v>4.5999999999999996</c:v>
                </c:pt>
                <c:pt idx="119">
                  <c:v>4.9000000000000004</c:v>
                </c:pt>
                <c:pt idx="120">
                  <c:v>4.8</c:v>
                </c:pt>
                <c:pt idx="121">
                  <c:v>4.8</c:v>
                </c:pt>
                <c:pt idx="122">
                  <c:v>4.9000000000000004</c:v>
                </c:pt>
                <c:pt idx="123">
                  <c:v>4.7</c:v>
                </c:pt>
                <c:pt idx="124">
                  <c:v>4.7</c:v>
                </c:pt>
                <c:pt idx="125">
                  <c:v>4.9000000000000004</c:v>
                </c:pt>
                <c:pt idx="126">
                  <c:v>4.7</c:v>
                </c:pt>
                <c:pt idx="127">
                  <c:v>4.7</c:v>
                </c:pt>
                <c:pt idx="128">
                  <c:v>4.9000000000000004</c:v>
                </c:pt>
                <c:pt idx="129">
                  <c:v>4.7</c:v>
                </c:pt>
                <c:pt idx="130">
                  <c:v>4.9000000000000004</c:v>
                </c:pt>
                <c:pt idx="131">
                  <c:v>4.9000000000000004</c:v>
                </c:pt>
                <c:pt idx="132">
                  <c:v>4.8</c:v>
                </c:pt>
                <c:pt idx="133">
                  <c:v>4.8</c:v>
                </c:pt>
                <c:pt idx="134">
                  <c:v>4.8</c:v>
                </c:pt>
                <c:pt idx="135">
                  <c:v>4.3</c:v>
                </c:pt>
                <c:pt idx="136">
                  <c:v>4.3</c:v>
                </c:pt>
                <c:pt idx="137">
                  <c:v>4.2</c:v>
                </c:pt>
                <c:pt idx="138">
                  <c:v>4.0999999999999996</c:v>
                </c:pt>
                <c:pt idx="139">
                  <c:v>4.2</c:v>
                </c:pt>
                <c:pt idx="140">
                  <c:v>4.3</c:v>
                </c:pt>
                <c:pt idx="141">
                  <c:v>4</c:v>
                </c:pt>
                <c:pt idx="142">
                  <c:v>4.0999999999999996</c:v>
                </c:pt>
                <c:pt idx="143">
                  <c:v>4.3</c:v>
                </c:pt>
                <c:pt idx="144">
                  <c:v>4.0999999999999996</c:v>
                </c:pt>
                <c:pt idx="145">
                  <c:v>4.2</c:v>
                </c:pt>
                <c:pt idx="146">
                  <c:v>4.2</c:v>
                </c:pt>
                <c:pt idx="147">
                  <c:v>3.8</c:v>
                </c:pt>
                <c:pt idx="148">
                  <c:v>4.0999999999999996</c:v>
                </c:pt>
                <c:pt idx="149">
                  <c:v>4.2</c:v>
                </c:pt>
              </c:numCache>
            </c:numRef>
          </c:yVal>
          <c:smooth val="0"/>
          <c:extLst>
            <c:ext xmlns:c16="http://schemas.microsoft.com/office/drawing/2014/chart" uri="{C3380CC4-5D6E-409C-BE32-E72D297353CC}">
              <c16:uniqueId val="{00000001-4CDD-41D3-9DAB-9D4E028A04E2}"/>
            </c:ext>
          </c:extLst>
        </c:ser>
        <c:dLbls>
          <c:showLegendKey val="0"/>
          <c:showVal val="0"/>
          <c:showCatName val="0"/>
          <c:showSerName val="0"/>
          <c:showPercent val="0"/>
          <c:showBubbleSize val="0"/>
        </c:dLbls>
        <c:axId val="539157840"/>
        <c:axId val="539156528"/>
      </c:scatterChart>
      <c:valAx>
        <c:axId val="5391578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VG"/>
                  <a:t>PROJECT</a:t>
                </a:r>
                <a:r>
                  <a:rPr lang="en-VG" baseline="0"/>
                  <a:t> COST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539156528"/>
        <c:crosses val="autoZero"/>
        <c:crossBetween val="midCat"/>
      </c:valAx>
      <c:valAx>
        <c:axId val="53915652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VG"/>
                  <a:t>SATISFACTION</a:t>
                </a:r>
                <a:r>
                  <a:rPr lang="en-VG" baseline="0"/>
                  <a:t> SCORE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539157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VG"/>
              <a:t>Rating</a:t>
            </a:r>
            <a:r>
              <a:rPr lang="en-VG" baseline="0"/>
              <a:t> Components Comparison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lotArea>
      <c:layout>
        <c:manualLayout>
          <c:layoutTarget val="inner"/>
          <c:xMode val="edge"/>
          <c:yMode val="edge"/>
          <c:x val="0.27242825896762907"/>
          <c:y val="0.23428985386717766"/>
          <c:w val="0.45514348206474192"/>
          <c:h val="0.71511917816739967"/>
        </c:manualLayout>
      </c:layout>
      <c:radarChart>
        <c:radarStyle val="marker"/>
        <c:varyColors val="0"/>
        <c:ser>
          <c:idx val="0"/>
          <c:order val="0"/>
          <c:spPr>
            <a:ln w="28575" cap="rnd">
              <a:solidFill>
                <a:schemeClr val="accent1"/>
              </a:solidFill>
              <a:round/>
            </a:ln>
            <a:effectLst/>
          </c:spPr>
          <c:marker>
            <c:symbol val="none"/>
          </c:marker>
          <c:cat>
            <c:strRef>
              <c:f>Sheet7!$G$2:$J$2</c:f>
              <c:strCache>
                <c:ptCount val="4"/>
                <c:pt idx="0">
                  <c:v>AVG Image Quality Rating</c:v>
                </c:pt>
                <c:pt idx="1">
                  <c:v>Average Delivery Time Rating</c:v>
                </c:pt>
                <c:pt idx="2">
                  <c:v>Average Communication Rating</c:v>
                </c:pt>
                <c:pt idx="3">
                  <c:v>Average Value for Money Rating</c:v>
                </c:pt>
              </c:strCache>
            </c:strRef>
          </c:cat>
          <c:val>
            <c:numRef>
              <c:f>Sheet7!$G$3:$J$3</c:f>
              <c:numCache>
                <c:formatCode>General</c:formatCode>
                <c:ptCount val="4"/>
                <c:pt idx="0">
                  <c:v>4.5666666666666664</c:v>
                </c:pt>
                <c:pt idx="1">
                  <c:v>4.4333333333333336</c:v>
                </c:pt>
                <c:pt idx="2">
                  <c:v>4.5266666666666664</c:v>
                </c:pt>
                <c:pt idx="3">
                  <c:v>4.3266666666666671</c:v>
                </c:pt>
              </c:numCache>
            </c:numRef>
          </c:val>
          <c:extLst>
            <c:ext xmlns:c16="http://schemas.microsoft.com/office/drawing/2014/chart" uri="{C3380CC4-5D6E-409C-BE32-E72D297353CC}">
              <c16:uniqueId val="{00000000-F7B4-4B35-8FE0-E3D36E46D8F1}"/>
            </c:ext>
          </c:extLst>
        </c:ser>
        <c:dLbls>
          <c:showLegendKey val="0"/>
          <c:showVal val="0"/>
          <c:showCatName val="0"/>
          <c:showSerName val="0"/>
          <c:showPercent val="0"/>
          <c:showBubbleSize val="0"/>
        </c:dLbls>
        <c:axId val="605247496"/>
        <c:axId val="605252088"/>
      </c:radarChart>
      <c:catAx>
        <c:axId val="605247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605252088"/>
        <c:crosses val="autoZero"/>
        <c:auto val="1"/>
        <c:lblAlgn val="ctr"/>
        <c:lblOffset val="100"/>
        <c:noMultiLvlLbl val="0"/>
      </c:catAx>
      <c:valAx>
        <c:axId val="605252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605247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VG"/>
              <a:t>Ranking</a:t>
            </a:r>
            <a:r>
              <a:rPr lang="en-VG" baseline="0"/>
              <a:t> The Various Services Rendered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lotArea>
      <c:layout/>
      <c:barChart>
        <c:barDir val="bar"/>
        <c:grouping val="clustered"/>
        <c:varyColors val="0"/>
        <c:ser>
          <c:idx val="0"/>
          <c:order val="0"/>
          <c:tx>
            <c:strRef>
              <c:f>Sheet5!$F$3</c:f>
              <c:strCache>
                <c:ptCount val="1"/>
                <c:pt idx="0">
                  <c:v>Average of Satisfaction_Score</c:v>
                </c:pt>
              </c:strCache>
            </c:strRef>
          </c:tx>
          <c:spPr>
            <a:solidFill>
              <a:schemeClr val="accent1"/>
            </a:solidFill>
            <a:ln>
              <a:noFill/>
            </a:ln>
            <a:effectLst/>
          </c:spPr>
          <c:invertIfNegative val="0"/>
          <c:cat>
            <c:strRef>
              <c:f>Sheet5!$E$4:$E$13</c:f>
              <c:strCache>
                <c:ptCount val="10"/>
                <c:pt idx="0">
                  <c:v>Wildlife Monitoring</c:v>
                </c:pt>
                <c:pt idx="1">
                  <c:v>Wedding Photography</c:v>
                </c:pt>
                <c:pt idx="2">
                  <c:v>Aerial Photography</c:v>
                </c:pt>
                <c:pt idx="3">
                  <c:v>Agricultural Mapping</c:v>
                </c:pt>
                <c:pt idx="4">
                  <c:v>Infrastructure Inspection</c:v>
                </c:pt>
                <c:pt idx="5">
                  <c:v>Real Estate Tour</c:v>
                </c:pt>
                <c:pt idx="6">
                  <c:v>Security Surveillance</c:v>
                </c:pt>
                <c:pt idx="7">
                  <c:v>Site Mapping</c:v>
                </c:pt>
                <c:pt idx="8">
                  <c:v>Construction Progress</c:v>
                </c:pt>
                <c:pt idx="9">
                  <c:v>Event Coverage</c:v>
                </c:pt>
              </c:strCache>
            </c:strRef>
          </c:cat>
          <c:val>
            <c:numRef>
              <c:f>Sheet5!$F$4:$F$13</c:f>
              <c:numCache>
                <c:formatCode>General</c:formatCode>
                <c:ptCount val="10"/>
                <c:pt idx="0">
                  <c:v>4.8666666666666654</c:v>
                </c:pt>
                <c:pt idx="1">
                  <c:v>4.8</c:v>
                </c:pt>
                <c:pt idx="2">
                  <c:v>4.7266666666666675</c:v>
                </c:pt>
                <c:pt idx="3">
                  <c:v>4.7200000000000006</c:v>
                </c:pt>
                <c:pt idx="4">
                  <c:v>4.633333333333332</c:v>
                </c:pt>
                <c:pt idx="5">
                  <c:v>4.5266666666666673</c:v>
                </c:pt>
                <c:pt idx="6">
                  <c:v>4.4933333333333341</c:v>
                </c:pt>
                <c:pt idx="7">
                  <c:v>4.2866666666666662</c:v>
                </c:pt>
                <c:pt idx="8">
                  <c:v>4.28</c:v>
                </c:pt>
                <c:pt idx="9">
                  <c:v>4.16</c:v>
                </c:pt>
              </c:numCache>
            </c:numRef>
          </c:val>
          <c:extLst>
            <c:ext xmlns:c16="http://schemas.microsoft.com/office/drawing/2014/chart" uri="{C3380CC4-5D6E-409C-BE32-E72D297353CC}">
              <c16:uniqueId val="{00000000-D952-4854-BEE9-AAB9C8ECDEF0}"/>
            </c:ext>
          </c:extLst>
        </c:ser>
        <c:dLbls>
          <c:showLegendKey val="0"/>
          <c:showVal val="0"/>
          <c:showCatName val="0"/>
          <c:showSerName val="0"/>
          <c:showPercent val="0"/>
          <c:showBubbleSize val="0"/>
        </c:dLbls>
        <c:gapWidth val="182"/>
        <c:axId val="649043224"/>
        <c:axId val="649041584"/>
      </c:barChart>
      <c:catAx>
        <c:axId val="6490432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649041584"/>
        <c:crosses val="autoZero"/>
        <c:auto val="1"/>
        <c:lblAlgn val="ctr"/>
        <c:lblOffset val="100"/>
        <c:noMultiLvlLbl val="0"/>
      </c:catAx>
      <c:valAx>
        <c:axId val="6490415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649043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VG"/>
              <a:t>Correlation Between</a:t>
            </a:r>
            <a:r>
              <a:rPr lang="en-VG" baseline="0"/>
              <a:t> Project Cost and Satisfaction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lotArea>
      <c:layout/>
      <c:scatterChart>
        <c:scatterStyle val="lineMarker"/>
        <c:varyColors val="0"/>
        <c:ser>
          <c:idx val="0"/>
          <c:order val="0"/>
          <c:tx>
            <c:strRef>
              <c:f>Sheet6!$B$1</c:f>
              <c:strCache>
                <c:ptCount val="1"/>
                <c:pt idx="0">
                  <c:v>Satisfaction_Score</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Sheet6!$A$2:$A$151</c:f>
              <c:numCache>
                <c:formatCode>General</c:formatCode>
                <c:ptCount val="150"/>
                <c:pt idx="0">
                  <c:v>2900</c:v>
                </c:pt>
                <c:pt idx="1">
                  <c:v>2900</c:v>
                </c:pt>
                <c:pt idx="2">
                  <c:v>2850</c:v>
                </c:pt>
                <c:pt idx="3">
                  <c:v>2850</c:v>
                </c:pt>
                <c:pt idx="4">
                  <c:v>2850</c:v>
                </c:pt>
                <c:pt idx="5">
                  <c:v>2800</c:v>
                </c:pt>
                <c:pt idx="6">
                  <c:v>2800</c:v>
                </c:pt>
                <c:pt idx="7">
                  <c:v>2800</c:v>
                </c:pt>
                <c:pt idx="8">
                  <c:v>2750</c:v>
                </c:pt>
                <c:pt idx="9">
                  <c:v>2750</c:v>
                </c:pt>
                <c:pt idx="10">
                  <c:v>2700</c:v>
                </c:pt>
                <c:pt idx="11">
                  <c:v>2700</c:v>
                </c:pt>
                <c:pt idx="12">
                  <c:v>2650</c:v>
                </c:pt>
                <c:pt idx="13">
                  <c:v>2600</c:v>
                </c:pt>
                <c:pt idx="14">
                  <c:v>2600</c:v>
                </c:pt>
                <c:pt idx="15">
                  <c:v>2500</c:v>
                </c:pt>
                <c:pt idx="16">
                  <c:v>2500</c:v>
                </c:pt>
                <c:pt idx="17">
                  <c:v>2450</c:v>
                </c:pt>
                <c:pt idx="18">
                  <c:v>2450</c:v>
                </c:pt>
                <c:pt idx="19">
                  <c:v>2400</c:v>
                </c:pt>
                <c:pt idx="20">
                  <c:v>2400</c:v>
                </c:pt>
                <c:pt idx="21">
                  <c:v>2400</c:v>
                </c:pt>
                <c:pt idx="22">
                  <c:v>2400</c:v>
                </c:pt>
                <c:pt idx="23">
                  <c:v>2350</c:v>
                </c:pt>
                <c:pt idx="24">
                  <c:v>2350</c:v>
                </c:pt>
                <c:pt idx="25">
                  <c:v>2300</c:v>
                </c:pt>
                <c:pt idx="26">
                  <c:v>2300</c:v>
                </c:pt>
                <c:pt idx="27">
                  <c:v>2250</c:v>
                </c:pt>
                <c:pt idx="28">
                  <c:v>2200</c:v>
                </c:pt>
                <c:pt idx="29">
                  <c:v>2200</c:v>
                </c:pt>
                <c:pt idx="30">
                  <c:v>2150</c:v>
                </c:pt>
                <c:pt idx="31">
                  <c:v>2150</c:v>
                </c:pt>
                <c:pt idx="32">
                  <c:v>2100</c:v>
                </c:pt>
                <c:pt idx="33">
                  <c:v>2100</c:v>
                </c:pt>
                <c:pt idx="34">
                  <c:v>2100</c:v>
                </c:pt>
                <c:pt idx="35">
                  <c:v>2050</c:v>
                </c:pt>
                <c:pt idx="36">
                  <c:v>2050</c:v>
                </c:pt>
                <c:pt idx="37">
                  <c:v>2000</c:v>
                </c:pt>
                <c:pt idx="38">
                  <c:v>2000</c:v>
                </c:pt>
                <c:pt idx="39">
                  <c:v>1950</c:v>
                </c:pt>
                <c:pt idx="40">
                  <c:v>1950</c:v>
                </c:pt>
                <c:pt idx="41">
                  <c:v>1950</c:v>
                </c:pt>
                <c:pt idx="42">
                  <c:v>1900</c:v>
                </c:pt>
                <c:pt idx="43">
                  <c:v>1900</c:v>
                </c:pt>
                <c:pt idx="44">
                  <c:v>1900</c:v>
                </c:pt>
                <c:pt idx="45">
                  <c:v>1850</c:v>
                </c:pt>
                <c:pt idx="46">
                  <c:v>1800</c:v>
                </c:pt>
                <c:pt idx="47">
                  <c:v>1800</c:v>
                </c:pt>
                <c:pt idx="48">
                  <c:v>1800</c:v>
                </c:pt>
                <c:pt idx="49">
                  <c:v>1800</c:v>
                </c:pt>
                <c:pt idx="50">
                  <c:v>1750</c:v>
                </c:pt>
                <c:pt idx="51">
                  <c:v>1750</c:v>
                </c:pt>
                <c:pt idx="52">
                  <c:v>1750</c:v>
                </c:pt>
                <c:pt idx="53">
                  <c:v>1700</c:v>
                </c:pt>
                <c:pt idx="54">
                  <c:v>1700</c:v>
                </c:pt>
                <c:pt idx="55">
                  <c:v>1700</c:v>
                </c:pt>
                <c:pt idx="56">
                  <c:v>1650</c:v>
                </c:pt>
                <c:pt idx="57">
                  <c:v>1650</c:v>
                </c:pt>
                <c:pt idx="58">
                  <c:v>1600</c:v>
                </c:pt>
                <c:pt idx="59">
                  <c:v>1500</c:v>
                </c:pt>
                <c:pt idx="60">
                  <c:v>1425</c:v>
                </c:pt>
                <c:pt idx="61">
                  <c:v>1400</c:v>
                </c:pt>
                <c:pt idx="62">
                  <c:v>1400</c:v>
                </c:pt>
                <c:pt idx="63">
                  <c:v>1400</c:v>
                </c:pt>
                <c:pt idx="64">
                  <c:v>1400</c:v>
                </c:pt>
                <c:pt idx="65">
                  <c:v>1375</c:v>
                </c:pt>
                <c:pt idx="66">
                  <c:v>1350</c:v>
                </c:pt>
                <c:pt idx="67">
                  <c:v>1350</c:v>
                </c:pt>
                <c:pt idx="68">
                  <c:v>1350</c:v>
                </c:pt>
                <c:pt idx="69">
                  <c:v>1300</c:v>
                </c:pt>
                <c:pt idx="70">
                  <c:v>1300</c:v>
                </c:pt>
                <c:pt idx="71">
                  <c:v>1275</c:v>
                </c:pt>
                <c:pt idx="72">
                  <c:v>1250</c:v>
                </c:pt>
                <c:pt idx="73">
                  <c:v>1200</c:v>
                </c:pt>
                <c:pt idx="74">
                  <c:v>1200</c:v>
                </c:pt>
                <c:pt idx="75">
                  <c:v>1200</c:v>
                </c:pt>
                <c:pt idx="76">
                  <c:v>1150</c:v>
                </c:pt>
                <c:pt idx="77">
                  <c:v>1125</c:v>
                </c:pt>
                <c:pt idx="78">
                  <c:v>1125</c:v>
                </c:pt>
                <c:pt idx="79">
                  <c:v>1100</c:v>
                </c:pt>
                <c:pt idx="80">
                  <c:v>1100</c:v>
                </c:pt>
                <c:pt idx="81">
                  <c:v>1100</c:v>
                </c:pt>
                <c:pt idx="82">
                  <c:v>1100</c:v>
                </c:pt>
                <c:pt idx="83">
                  <c:v>1100</c:v>
                </c:pt>
                <c:pt idx="84">
                  <c:v>1100</c:v>
                </c:pt>
                <c:pt idx="85">
                  <c:v>1075</c:v>
                </c:pt>
                <c:pt idx="86">
                  <c:v>1075</c:v>
                </c:pt>
                <c:pt idx="87">
                  <c:v>1075</c:v>
                </c:pt>
                <c:pt idx="88">
                  <c:v>1050</c:v>
                </c:pt>
                <c:pt idx="89">
                  <c:v>1050</c:v>
                </c:pt>
                <c:pt idx="90">
                  <c:v>1050</c:v>
                </c:pt>
                <c:pt idx="91">
                  <c:v>1050</c:v>
                </c:pt>
                <c:pt idx="92">
                  <c:v>1050</c:v>
                </c:pt>
                <c:pt idx="93">
                  <c:v>1025</c:v>
                </c:pt>
                <c:pt idx="94">
                  <c:v>1025</c:v>
                </c:pt>
                <c:pt idx="95">
                  <c:v>1000</c:v>
                </c:pt>
                <c:pt idx="96">
                  <c:v>1000</c:v>
                </c:pt>
                <c:pt idx="97">
                  <c:v>1000</c:v>
                </c:pt>
                <c:pt idx="98">
                  <c:v>975</c:v>
                </c:pt>
                <c:pt idx="99">
                  <c:v>975</c:v>
                </c:pt>
                <c:pt idx="100">
                  <c:v>950</c:v>
                </c:pt>
                <c:pt idx="101">
                  <c:v>950</c:v>
                </c:pt>
                <c:pt idx="102">
                  <c:v>950</c:v>
                </c:pt>
                <c:pt idx="103">
                  <c:v>950</c:v>
                </c:pt>
                <c:pt idx="104">
                  <c:v>950</c:v>
                </c:pt>
                <c:pt idx="105">
                  <c:v>950</c:v>
                </c:pt>
                <c:pt idx="106">
                  <c:v>950</c:v>
                </c:pt>
                <c:pt idx="107">
                  <c:v>925</c:v>
                </c:pt>
                <c:pt idx="108">
                  <c:v>925</c:v>
                </c:pt>
                <c:pt idx="109">
                  <c:v>925</c:v>
                </c:pt>
                <c:pt idx="110">
                  <c:v>925</c:v>
                </c:pt>
                <c:pt idx="111">
                  <c:v>900</c:v>
                </c:pt>
                <c:pt idx="112">
                  <c:v>900</c:v>
                </c:pt>
                <c:pt idx="113">
                  <c:v>900</c:v>
                </c:pt>
                <c:pt idx="114">
                  <c:v>900</c:v>
                </c:pt>
                <c:pt idx="115">
                  <c:v>900</c:v>
                </c:pt>
                <c:pt idx="116">
                  <c:v>875</c:v>
                </c:pt>
                <c:pt idx="117">
                  <c:v>875</c:v>
                </c:pt>
                <c:pt idx="118">
                  <c:v>850</c:v>
                </c:pt>
                <c:pt idx="119">
                  <c:v>850</c:v>
                </c:pt>
                <c:pt idx="120">
                  <c:v>825</c:v>
                </c:pt>
                <c:pt idx="121">
                  <c:v>825</c:v>
                </c:pt>
                <c:pt idx="122">
                  <c:v>800</c:v>
                </c:pt>
                <c:pt idx="123">
                  <c:v>800</c:v>
                </c:pt>
                <c:pt idx="124">
                  <c:v>800</c:v>
                </c:pt>
                <c:pt idx="125">
                  <c:v>800</c:v>
                </c:pt>
                <c:pt idx="126">
                  <c:v>800</c:v>
                </c:pt>
                <c:pt idx="127">
                  <c:v>800</c:v>
                </c:pt>
                <c:pt idx="128">
                  <c:v>775</c:v>
                </c:pt>
                <c:pt idx="129">
                  <c:v>775</c:v>
                </c:pt>
                <c:pt idx="130">
                  <c:v>775</c:v>
                </c:pt>
                <c:pt idx="131">
                  <c:v>750</c:v>
                </c:pt>
                <c:pt idx="132">
                  <c:v>750</c:v>
                </c:pt>
                <c:pt idx="133">
                  <c:v>750</c:v>
                </c:pt>
                <c:pt idx="134">
                  <c:v>700</c:v>
                </c:pt>
                <c:pt idx="135">
                  <c:v>700</c:v>
                </c:pt>
                <c:pt idx="136">
                  <c:v>700</c:v>
                </c:pt>
                <c:pt idx="137">
                  <c:v>675</c:v>
                </c:pt>
                <c:pt idx="138">
                  <c:v>675</c:v>
                </c:pt>
                <c:pt idx="139">
                  <c:v>675</c:v>
                </c:pt>
                <c:pt idx="140">
                  <c:v>650</c:v>
                </c:pt>
                <c:pt idx="141">
                  <c:v>650</c:v>
                </c:pt>
                <c:pt idx="142">
                  <c:v>650</c:v>
                </c:pt>
                <c:pt idx="143">
                  <c:v>650</c:v>
                </c:pt>
                <c:pt idx="144">
                  <c:v>650</c:v>
                </c:pt>
                <c:pt idx="145">
                  <c:v>625</c:v>
                </c:pt>
                <c:pt idx="146">
                  <c:v>625</c:v>
                </c:pt>
                <c:pt idx="147">
                  <c:v>600</c:v>
                </c:pt>
                <c:pt idx="148">
                  <c:v>600</c:v>
                </c:pt>
                <c:pt idx="149">
                  <c:v>550</c:v>
                </c:pt>
              </c:numCache>
            </c:numRef>
          </c:xVal>
          <c:yVal>
            <c:numRef>
              <c:f>Sheet6!$B$2:$B$151</c:f>
              <c:numCache>
                <c:formatCode>General</c:formatCode>
                <c:ptCount val="150"/>
                <c:pt idx="0">
                  <c:v>4.9000000000000004</c:v>
                </c:pt>
                <c:pt idx="1">
                  <c:v>4.9000000000000004</c:v>
                </c:pt>
                <c:pt idx="2">
                  <c:v>4.8</c:v>
                </c:pt>
                <c:pt idx="3">
                  <c:v>4.9000000000000004</c:v>
                </c:pt>
                <c:pt idx="4">
                  <c:v>4.8</c:v>
                </c:pt>
                <c:pt idx="5">
                  <c:v>4.9000000000000004</c:v>
                </c:pt>
                <c:pt idx="6">
                  <c:v>4.9000000000000004</c:v>
                </c:pt>
                <c:pt idx="7">
                  <c:v>4.8</c:v>
                </c:pt>
                <c:pt idx="8">
                  <c:v>4.8</c:v>
                </c:pt>
                <c:pt idx="9">
                  <c:v>4.9000000000000004</c:v>
                </c:pt>
                <c:pt idx="10">
                  <c:v>4.0999999999999996</c:v>
                </c:pt>
                <c:pt idx="11">
                  <c:v>4.9000000000000004</c:v>
                </c:pt>
                <c:pt idx="12">
                  <c:v>4.9000000000000004</c:v>
                </c:pt>
                <c:pt idx="13">
                  <c:v>4.9000000000000004</c:v>
                </c:pt>
                <c:pt idx="14">
                  <c:v>4.9000000000000004</c:v>
                </c:pt>
                <c:pt idx="15">
                  <c:v>4.2</c:v>
                </c:pt>
                <c:pt idx="16">
                  <c:v>4.4000000000000004</c:v>
                </c:pt>
                <c:pt idx="17">
                  <c:v>4.3</c:v>
                </c:pt>
                <c:pt idx="18">
                  <c:v>4.2</c:v>
                </c:pt>
                <c:pt idx="19">
                  <c:v>4.8</c:v>
                </c:pt>
                <c:pt idx="20">
                  <c:v>4.2</c:v>
                </c:pt>
                <c:pt idx="21">
                  <c:v>4.4000000000000004</c:v>
                </c:pt>
                <c:pt idx="22">
                  <c:v>4.2</c:v>
                </c:pt>
                <c:pt idx="23">
                  <c:v>4.5</c:v>
                </c:pt>
                <c:pt idx="24">
                  <c:v>4.3</c:v>
                </c:pt>
                <c:pt idx="25">
                  <c:v>4.4000000000000004</c:v>
                </c:pt>
                <c:pt idx="26">
                  <c:v>4.2</c:v>
                </c:pt>
                <c:pt idx="27">
                  <c:v>4.3</c:v>
                </c:pt>
                <c:pt idx="28">
                  <c:v>4.3</c:v>
                </c:pt>
                <c:pt idx="29">
                  <c:v>4.3</c:v>
                </c:pt>
                <c:pt idx="30">
                  <c:v>4.8</c:v>
                </c:pt>
                <c:pt idx="31">
                  <c:v>4.8</c:v>
                </c:pt>
                <c:pt idx="32">
                  <c:v>4.2</c:v>
                </c:pt>
                <c:pt idx="33">
                  <c:v>4.7</c:v>
                </c:pt>
                <c:pt idx="34">
                  <c:v>4.7</c:v>
                </c:pt>
                <c:pt idx="35">
                  <c:v>4.7</c:v>
                </c:pt>
                <c:pt idx="36">
                  <c:v>4.5999999999999996</c:v>
                </c:pt>
                <c:pt idx="37">
                  <c:v>4.8</c:v>
                </c:pt>
                <c:pt idx="38">
                  <c:v>4.7</c:v>
                </c:pt>
                <c:pt idx="39">
                  <c:v>4.8</c:v>
                </c:pt>
                <c:pt idx="40">
                  <c:v>4.5999999999999996</c:v>
                </c:pt>
                <c:pt idx="41">
                  <c:v>4.7</c:v>
                </c:pt>
                <c:pt idx="42">
                  <c:v>4.7</c:v>
                </c:pt>
                <c:pt idx="43">
                  <c:v>4.7</c:v>
                </c:pt>
                <c:pt idx="44">
                  <c:v>4.8</c:v>
                </c:pt>
                <c:pt idx="45">
                  <c:v>4.4000000000000004</c:v>
                </c:pt>
                <c:pt idx="46">
                  <c:v>4.7</c:v>
                </c:pt>
                <c:pt idx="47">
                  <c:v>4.3</c:v>
                </c:pt>
                <c:pt idx="48">
                  <c:v>4.3</c:v>
                </c:pt>
                <c:pt idx="49">
                  <c:v>4.2</c:v>
                </c:pt>
                <c:pt idx="50">
                  <c:v>4.0999999999999996</c:v>
                </c:pt>
                <c:pt idx="51">
                  <c:v>4.3</c:v>
                </c:pt>
                <c:pt idx="52">
                  <c:v>4.3</c:v>
                </c:pt>
                <c:pt idx="53">
                  <c:v>4.5</c:v>
                </c:pt>
                <c:pt idx="54">
                  <c:v>4.2</c:v>
                </c:pt>
                <c:pt idx="55">
                  <c:v>4.2</c:v>
                </c:pt>
                <c:pt idx="56">
                  <c:v>4.4000000000000004</c:v>
                </c:pt>
                <c:pt idx="57">
                  <c:v>4.4000000000000004</c:v>
                </c:pt>
                <c:pt idx="58">
                  <c:v>4.4000000000000004</c:v>
                </c:pt>
                <c:pt idx="59">
                  <c:v>4</c:v>
                </c:pt>
                <c:pt idx="60">
                  <c:v>4.5</c:v>
                </c:pt>
                <c:pt idx="61">
                  <c:v>4.5999999999999996</c:v>
                </c:pt>
                <c:pt idx="62">
                  <c:v>4.5999999999999996</c:v>
                </c:pt>
                <c:pt idx="63">
                  <c:v>4.5</c:v>
                </c:pt>
                <c:pt idx="64">
                  <c:v>4.5999999999999996</c:v>
                </c:pt>
                <c:pt idx="65">
                  <c:v>4.5999999999999996</c:v>
                </c:pt>
                <c:pt idx="66">
                  <c:v>4.5</c:v>
                </c:pt>
                <c:pt idx="67">
                  <c:v>4.5999999999999996</c:v>
                </c:pt>
                <c:pt idx="68">
                  <c:v>4.5</c:v>
                </c:pt>
                <c:pt idx="69">
                  <c:v>4.4000000000000004</c:v>
                </c:pt>
                <c:pt idx="70">
                  <c:v>4.8</c:v>
                </c:pt>
                <c:pt idx="71">
                  <c:v>4.8</c:v>
                </c:pt>
                <c:pt idx="72">
                  <c:v>4.8</c:v>
                </c:pt>
                <c:pt idx="73">
                  <c:v>4.8</c:v>
                </c:pt>
                <c:pt idx="74">
                  <c:v>4.4000000000000004</c:v>
                </c:pt>
                <c:pt idx="75">
                  <c:v>4.8</c:v>
                </c:pt>
                <c:pt idx="76">
                  <c:v>4.7</c:v>
                </c:pt>
                <c:pt idx="77">
                  <c:v>4.5999999999999996</c:v>
                </c:pt>
                <c:pt idx="78">
                  <c:v>4.4000000000000004</c:v>
                </c:pt>
                <c:pt idx="79">
                  <c:v>4.8</c:v>
                </c:pt>
                <c:pt idx="80">
                  <c:v>4.5</c:v>
                </c:pt>
                <c:pt idx="81">
                  <c:v>4.7</c:v>
                </c:pt>
                <c:pt idx="82">
                  <c:v>4.5</c:v>
                </c:pt>
                <c:pt idx="83">
                  <c:v>4.7</c:v>
                </c:pt>
                <c:pt idx="84">
                  <c:v>4.5999999999999996</c:v>
                </c:pt>
                <c:pt idx="85">
                  <c:v>4.5999999999999996</c:v>
                </c:pt>
                <c:pt idx="86">
                  <c:v>4.4000000000000004</c:v>
                </c:pt>
                <c:pt idx="87">
                  <c:v>4.5</c:v>
                </c:pt>
                <c:pt idx="88">
                  <c:v>4.5999999999999996</c:v>
                </c:pt>
                <c:pt idx="89">
                  <c:v>4.5</c:v>
                </c:pt>
                <c:pt idx="90">
                  <c:v>4.4000000000000004</c:v>
                </c:pt>
                <c:pt idx="91">
                  <c:v>4.5</c:v>
                </c:pt>
                <c:pt idx="92">
                  <c:v>4.8</c:v>
                </c:pt>
                <c:pt idx="93">
                  <c:v>4.8</c:v>
                </c:pt>
                <c:pt idx="94">
                  <c:v>4.5</c:v>
                </c:pt>
                <c:pt idx="95">
                  <c:v>4.5999999999999996</c:v>
                </c:pt>
                <c:pt idx="96">
                  <c:v>4.4000000000000004</c:v>
                </c:pt>
                <c:pt idx="97">
                  <c:v>4.8</c:v>
                </c:pt>
                <c:pt idx="98">
                  <c:v>4.7</c:v>
                </c:pt>
                <c:pt idx="99">
                  <c:v>4.7</c:v>
                </c:pt>
                <c:pt idx="100">
                  <c:v>4.7</c:v>
                </c:pt>
                <c:pt idx="101">
                  <c:v>4.5</c:v>
                </c:pt>
                <c:pt idx="102">
                  <c:v>4.5999999999999996</c:v>
                </c:pt>
                <c:pt idx="103">
                  <c:v>4.8</c:v>
                </c:pt>
                <c:pt idx="104">
                  <c:v>4.5</c:v>
                </c:pt>
                <c:pt idx="105">
                  <c:v>4.7</c:v>
                </c:pt>
                <c:pt idx="106">
                  <c:v>4.5</c:v>
                </c:pt>
                <c:pt idx="107">
                  <c:v>4.5</c:v>
                </c:pt>
                <c:pt idx="108">
                  <c:v>4.5</c:v>
                </c:pt>
                <c:pt idx="109">
                  <c:v>4.5</c:v>
                </c:pt>
                <c:pt idx="110">
                  <c:v>4.5</c:v>
                </c:pt>
                <c:pt idx="111">
                  <c:v>4.5</c:v>
                </c:pt>
                <c:pt idx="112">
                  <c:v>4.5</c:v>
                </c:pt>
                <c:pt idx="113">
                  <c:v>4.5999999999999996</c:v>
                </c:pt>
                <c:pt idx="114">
                  <c:v>4.5999999999999996</c:v>
                </c:pt>
                <c:pt idx="115">
                  <c:v>4.5999999999999996</c:v>
                </c:pt>
                <c:pt idx="116">
                  <c:v>4.5999999999999996</c:v>
                </c:pt>
                <c:pt idx="117">
                  <c:v>4.4000000000000004</c:v>
                </c:pt>
                <c:pt idx="118">
                  <c:v>4.5999999999999996</c:v>
                </c:pt>
                <c:pt idx="119">
                  <c:v>4.9000000000000004</c:v>
                </c:pt>
                <c:pt idx="120">
                  <c:v>4.8</c:v>
                </c:pt>
                <c:pt idx="121">
                  <c:v>4.8</c:v>
                </c:pt>
                <c:pt idx="122">
                  <c:v>4.9000000000000004</c:v>
                </c:pt>
                <c:pt idx="123">
                  <c:v>4.7</c:v>
                </c:pt>
                <c:pt idx="124">
                  <c:v>4.7</c:v>
                </c:pt>
                <c:pt idx="125">
                  <c:v>4.9000000000000004</c:v>
                </c:pt>
                <c:pt idx="126">
                  <c:v>4.7</c:v>
                </c:pt>
                <c:pt idx="127">
                  <c:v>4.7</c:v>
                </c:pt>
                <c:pt idx="128">
                  <c:v>4.9000000000000004</c:v>
                </c:pt>
                <c:pt idx="129">
                  <c:v>4.7</c:v>
                </c:pt>
                <c:pt idx="130">
                  <c:v>4.9000000000000004</c:v>
                </c:pt>
                <c:pt idx="131">
                  <c:v>4.9000000000000004</c:v>
                </c:pt>
                <c:pt idx="132">
                  <c:v>4.8</c:v>
                </c:pt>
                <c:pt idx="133">
                  <c:v>4.8</c:v>
                </c:pt>
                <c:pt idx="134">
                  <c:v>4.8</c:v>
                </c:pt>
                <c:pt idx="135">
                  <c:v>4.3</c:v>
                </c:pt>
                <c:pt idx="136">
                  <c:v>4.3</c:v>
                </c:pt>
                <c:pt idx="137">
                  <c:v>4.2</c:v>
                </c:pt>
                <c:pt idx="138">
                  <c:v>4.0999999999999996</c:v>
                </c:pt>
                <c:pt idx="139">
                  <c:v>4.2</c:v>
                </c:pt>
                <c:pt idx="140">
                  <c:v>4.3</c:v>
                </c:pt>
                <c:pt idx="141">
                  <c:v>4</c:v>
                </c:pt>
                <c:pt idx="142">
                  <c:v>4.0999999999999996</c:v>
                </c:pt>
                <c:pt idx="143">
                  <c:v>4.3</c:v>
                </c:pt>
                <c:pt idx="144">
                  <c:v>4.0999999999999996</c:v>
                </c:pt>
                <c:pt idx="145">
                  <c:v>4.2</c:v>
                </c:pt>
                <c:pt idx="146">
                  <c:v>4.2</c:v>
                </c:pt>
                <c:pt idx="147">
                  <c:v>3.8</c:v>
                </c:pt>
                <c:pt idx="148">
                  <c:v>4.0999999999999996</c:v>
                </c:pt>
                <c:pt idx="149">
                  <c:v>4.2</c:v>
                </c:pt>
              </c:numCache>
            </c:numRef>
          </c:yVal>
          <c:smooth val="0"/>
          <c:extLst>
            <c:ext xmlns:c16="http://schemas.microsoft.com/office/drawing/2014/chart" uri="{C3380CC4-5D6E-409C-BE32-E72D297353CC}">
              <c16:uniqueId val="{00000001-8142-426B-8539-ADC3DBE848D5}"/>
            </c:ext>
          </c:extLst>
        </c:ser>
        <c:dLbls>
          <c:showLegendKey val="0"/>
          <c:showVal val="0"/>
          <c:showCatName val="0"/>
          <c:showSerName val="0"/>
          <c:showPercent val="0"/>
          <c:showBubbleSize val="0"/>
        </c:dLbls>
        <c:axId val="539157840"/>
        <c:axId val="539156528"/>
      </c:scatterChart>
      <c:valAx>
        <c:axId val="5391578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VG"/>
                  <a:t>PROJECT</a:t>
                </a:r>
                <a:r>
                  <a:rPr lang="en-VG" baseline="0"/>
                  <a:t> COST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539156528"/>
        <c:crosses val="autoZero"/>
        <c:crossBetween val="midCat"/>
      </c:valAx>
      <c:valAx>
        <c:axId val="53915652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VG"/>
                  <a:t>SATISFACTION</a:t>
                </a:r>
                <a:r>
                  <a:rPr lang="en-VG" baseline="0"/>
                  <a:t> SCORE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539157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[drone business customer satisfaction data analysis.xlsx]Sheet8!PivotTable4</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VG"/>
              <a:t>Satisfaction</a:t>
            </a:r>
            <a:r>
              <a:rPr lang="en-VG" baseline="0"/>
              <a:t> scores over 10 months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8369297349281705E-2"/>
          <c:y val="6.774962988690944E-2"/>
          <c:w val="0.75491274468554026"/>
          <c:h val="0.8595906557470544"/>
        </c:manualLayout>
      </c:layout>
      <c:lineChart>
        <c:grouping val="standard"/>
        <c:varyColors val="0"/>
        <c:ser>
          <c:idx val="0"/>
          <c:order val="0"/>
          <c:tx>
            <c:strRef>
              <c:f>Sheet8!$B$3</c:f>
              <c:strCache>
                <c:ptCount val="1"/>
                <c:pt idx="0">
                  <c:v>Total</c:v>
                </c:pt>
              </c:strCache>
            </c:strRef>
          </c:tx>
          <c:spPr>
            <a:ln w="28575" cap="rnd">
              <a:solidFill>
                <a:schemeClr val="accent1"/>
              </a:solidFill>
              <a:round/>
            </a:ln>
            <a:effectLst/>
          </c:spPr>
          <c:marker>
            <c:symbol val="none"/>
          </c:marker>
          <c:cat>
            <c:strRef>
              <c:f>Sheet8!$A$4:$A$15</c:f>
              <c:strCache>
                <c:ptCount val="11"/>
                <c:pt idx="0">
                  <c:v>Jan</c:v>
                </c:pt>
                <c:pt idx="1">
                  <c:v>Feb</c:v>
                </c:pt>
                <c:pt idx="2">
                  <c:v>Mar</c:v>
                </c:pt>
                <c:pt idx="3">
                  <c:v>Apr</c:v>
                </c:pt>
                <c:pt idx="4">
                  <c:v>May</c:v>
                </c:pt>
                <c:pt idx="5">
                  <c:v>Jun</c:v>
                </c:pt>
                <c:pt idx="6">
                  <c:v>Jul</c:v>
                </c:pt>
                <c:pt idx="7">
                  <c:v>Aug</c:v>
                </c:pt>
                <c:pt idx="8">
                  <c:v>Sep</c:v>
                </c:pt>
                <c:pt idx="9">
                  <c:v>Oct</c:v>
                </c:pt>
                <c:pt idx="10">
                  <c:v>Nov</c:v>
                </c:pt>
              </c:strCache>
            </c:strRef>
          </c:cat>
          <c:val>
            <c:numRef>
              <c:f>Sheet8!$B$4:$B$15</c:f>
              <c:numCache>
                <c:formatCode>General</c:formatCode>
                <c:ptCount val="11"/>
                <c:pt idx="0">
                  <c:v>4.5199999999999996</c:v>
                </c:pt>
                <c:pt idx="1">
                  <c:v>4.5333333333333332</c:v>
                </c:pt>
                <c:pt idx="2">
                  <c:v>4.55</c:v>
                </c:pt>
                <c:pt idx="3">
                  <c:v>4.5466666666666669</c:v>
                </c:pt>
                <c:pt idx="4">
                  <c:v>4.54</c:v>
                </c:pt>
                <c:pt idx="5">
                  <c:v>4.5533333333333337</c:v>
                </c:pt>
                <c:pt idx="6">
                  <c:v>4.5687500000000005</c:v>
                </c:pt>
                <c:pt idx="7">
                  <c:v>4.5199999999999996</c:v>
                </c:pt>
                <c:pt idx="8">
                  <c:v>4.6000000000000005</c:v>
                </c:pt>
                <c:pt idx="9">
                  <c:v>4.5375000000000005</c:v>
                </c:pt>
                <c:pt idx="10">
                  <c:v>4.6500000000000004</c:v>
                </c:pt>
              </c:numCache>
            </c:numRef>
          </c:val>
          <c:smooth val="0"/>
          <c:extLst>
            <c:ext xmlns:c16="http://schemas.microsoft.com/office/drawing/2014/chart" uri="{C3380CC4-5D6E-409C-BE32-E72D297353CC}">
              <c16:uniqueId val="{00000000-BEC4-4E1A-90D7-F47D60C46BEC}"/>
            </c:ext>
          </c:extLst>
        </c:ser>
        <c:dLbls>
          <c:showLegendKey val="0"/>
          <c:showVal val="0"/>
          <c:showCatName val="0"/>
          <c:showSerName val="0"/>
          <c:showPercent val="0"/>
          <c:showBubbleSize val="0"/>
        </c:dLbls>
        <c:smooth val="0"/>
        <c:axId val="605421128"/>
        <c:axId val="605418832"/>
      </c:lineChart>
      <c:catAx>
        <c:axId val="605421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605418832"/>
        <c:crosses val="autoZero"/>
        <c:auto val="1"/>
        <c:lblAlgn val="ctr"/>
        <c:lblOffset val="100"/>
        <c:noMultiLvlLbl val="0"/>
      </c:catAx>
      <c:valAx>
        <c:axId val="605418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6054211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Sheet3!$A$2:$A$151</cx:f>
        <cx:lvl ptCount="150" formatCode="General">
          <cx:pt idx="0">4.7999999999999998</cx:pt>
          <cx:pt idx="1">4.2000000000000002</cx:pt>
          <cx:pt idx="2">4.9000000000000004</cx:pt>
          <cx:pt idx="3">3.7999999999999998</cx:pt>
          <cx:pt idx="4">4.7000000000000002</cx:pt>
          <cx:pt idx="5">4.5</cx:pt>
          <cx:pt idx="6">4</cx:pt>
          <cx:pt idx="7">4.9000000000000004</cx:pt>
          <cx:pt idx="8">4.5999999999999996</cx:pt>
          <cx:pt idx="9">4.7999999999999998</cx:pt>
          <cx:pt idx="10">4.2999999999999998</cx:pt>
          <cx:pt idx="11">4.7000000000000002</cx:pt>
          <cx:pt idx="12">4.4000000000000004</cx:pt>
          <cx:pt idx="13">4.7999999999999998</cx:pt>
          <cx:pt idx="14">4.2000000000000002</cx:pt>
          <cx:pt idx="15">4.5999999999999996</cx:pt>
          <cx:pt idx="16">4.5</cx:pt>
          <cx:pt idx="17">4.9000000000000004</cx:pt>
          <cx:pt idx="18">4.4000000000000004</cx:pt>
          <cx:pt idx="19">4.7000000000000002</cx:pt>
          <cx:pt idx="20">4.0999999999999996</cx:pt>
          <cx:pt idx="21">4.7999999999999998</cx:pt>
          <cx:pt idx="22">4.5999999999999996</cx:pt>
          <cx:pt idx="23">4.7000000000000002</cx:pt>
          <cx:pt idx="24">4.2999999999999998</cx:pt>
          <cx:pt idx="25">4.5</cx:pt>
          <cx:pt idx="26">4.2000000000000002</cx:pt>
          <cx:pt idx="27">4.7999999999999998</cx:pt>
          <cx:pt idx="28">4.5</cx:pt>
          <cx:pt idx="29">4.9000000000000004</cx:pt>
          <cx:pt idx="30">4.5999999999999996</cx:pt>
          <cx:pt idx="31">4.4000000000000004</cx:pt>
          <cx:pt idx="32">4.7999999999999998</cx:pt>
          <cx:pt idx="33">4.0999999999999996</cx:pt>
          <cx:pt idx="34">4.7000000000000002</cx:pt>
          <cx:pt idx="35">4.5</cx:pt>
          <cx:pt idx="36">4.2999999999999998</cx:pt>
          <cx:pt idx="37">4.9000000000000004</cx:pt>
          <cx:pt idx="38">4.5999999999999996</cx:pt>
          <cx:pt idx="39">4.7999999999999998</cx:pt>
          <cx:pt idx="40">4.2000000000000002</cx:pt>
          <cx:pt idx="41">4.7000000000000002</cx:pt>
          <cx:pt idx="42">4.5</cx:pt>
          <cx:pt idx="43">4.7999999999999998</cx:pt>
          <cx:pt idx="44">4</cx:pt>
          <cx:pt idx="45">4.5999999999999996</cx:pt>
          <cx:pt idx="46">4.4000000000000004</cx:pt>
          <cx:pt idx="47">4.9000000000000004</cx:pt>
          <cx:pt idx="48">4.5</cx:pt>
          <cx:pt idx="49">4.7000000000000002</cx:pt>
          <cx:pt idx="50">4.2999999999999998</cx:pt>
          <cx:pt idx="51">4.7999999999999998</cx:pt>
          <cx:pt idx="52">4.5999999999999996</cx:pt>
          <cx:pt idx="53">4.7000000000000002</cx:pt>
          <cx:pt idx="54">4.2000000000000002</cx:pt>
          <cx:pt idx="55">4.5</cx:pt>
          <cx:pt idx="56">4.0999999999999996</cx:pt>
          <cx:pt idx="57">4.7999999999999998</cx:pt>
          <cx:pt idx="58">4.4000000000000004</cx:pt>
          <cx:pt idx="59">4.9000000000000004</cx:pt>
          <cx:pt idx="60">4.7000000000000002</cx:pt>
          <cx:pt idx="61">4.2999999999999998</cx:pt>
          <cx:pt idx="62">4.7999999999999998</cx:pt>
          <cx:pt idx="63">4.2000000000000002</cx:pt>
          <cx:pt idx="64">4.5999999999999996</cx:pt>
          <cx:pt idx="65">4.5</cx:pt>
          <cx:pt idx="66">4.4000000000000004</cx:pt>
          <cx:pt idx="67">4.9000000000000004</cx:pt>
          <cx:pt idx="68">4.5</cx:pt>
          <cx:pt idx="69">4.7999999999999998</cx:pt>
          <cx:pt idx="70">4.2000000000000002</cx:pt>
          <cx:pt idx="71">4.7000000000000002</cx:pt>
          <cx:pt idx="72">4.5999999999999996</cx:pt>
          <cx:pt idx="73">4.7999999999999998</cx:pt>
          <cx:pt idx="74">4.0999999999999996</cx:pt>
          <cx:pt idx="75">4.5999999999999996</cx:pt>
          <cx:pt idx="76">4.2999999999999998</cx:pt>
          <cx:pt idx="77">4.9000000000000004</cx:pt>
          <cx:pt idx="78">4.4000000000000004</cx:pt>
          <cx:pt idx="79">4.7000000000000002</cx:pt>
          <cx:pt idx="80">4.4000000000000004</cx:pt>
          <cx:pt idx="81">4.7999999999999998</cx:pt>
          <cx:pt idx="82">4.5</cx:pt>
          <cx:pt idx="83">4.7000000000000002</cx:pt>
          <cx:pt idx="84">4.2999999999999998</cx:pt>
          <cx:pt idx="85">4.5</cx:pt>
          <cx:pt idx="86">4.2000000000000002</cx:pt>
          <cx:pt idx="87">4.7999999999999998</cx:pt>
          <cx:pt idx="88">4.5999999999999996</cx:pt>
          <cx:pt idx="89">4.9000000000000004</cx:pt>
          <cx:pt idx="90">4.7000000000000002</cx:pt>
          <cx:pt idx="91">4.5</cx:pt>
          <cx:pt idx="92">4.7999999999999998</cx:pt>
          <cx:pt idx="93">4.2000000000000002</cx:pt>
          <cx:pt idx="94">4.5999999999999996</cx:pt>
          <cx:pt idx="95">4.4000000000000004</cx:pt>
          <cx:pt idx="96">4.2999999999999998</cx:pt>
          <cx:pt idx="97">4.9000000000000004</cx:pt>
          <cx:pt idx="98">4.5</cx:pt>
          <cx:pt idx="99">4.7999999999999998</cx:pt>
          <cx:pt idx="100">4.2000000000000002</cx:pt>
          <cx:pt idx="101">4.7000000000000002</cx:pt>
          <cx:pt idx="102">4.5999999999999996</cx:pt>
          <cx:pt idx="103">4.7999999999999998</cx:pt>
          <cx:pt idx="104">4.0999999999999996</cx:pt>
          <cx:pt idx="105">4.5</cx:pt>
          <cx:pt idx="106">4.4000000000000004</cx:pt>
          <cx:pt idx="107">4.9000000000000004</cx:pt>
          <cx:pt idx="108">4.4000000000000004</cx:pt>
          <cx:pt idx="109">4.7000000000000002</cx:pt>
          <cx:pt idx="110">4.2999999999999998</cx:pt>
          <cx:pt idx="111">4.7999999999999998</cx:pt>
          <cx:pt idx="112">4.5</cx:pt>
          <cx:pt idx="113">4.7000000000000002</cx:pt>
          <cx:pt idx="114">4.2999999999999998</cx:pt>
          <cx:pt idx="115">4.5999999999999996</cx:pt>
          <cx:pt idx="116">4.2000000000000002</cx:pt>
          <cx:pt idx="117">4.7999999999999998</cx:pt>
          <cx:pt idx="118">4.5</cx:pt>
          <cx:pt idx="119">4.9000000000000004</cx:pt>
          <cx:pt idx="120">4.5999999999999996</cx:pt>
          <cx:pt idx="121">4.4000000000000004</cx:pt>
          <cx:pt idx="122">4.7999999999999998</cx:pt>
          <cx:pt idx="123">4.2999999999999998</cx:pt>
          <cx:pt idx="124">4.7000000000000002</cx:pt>
          <cx:pt idx="125">4.5</cx:pt>
          <cx:pt idx="126">4.2000000000000002</cx:pt>
          <cx:pt idx="127">4.9000000000000004</cx:pt>
          <cx:pt idx="128">4.5999999999999996</cx:pt>
          <cx:pt idx="129">4.7999999999999998</cx:pt>
          <cx:pt idx="130">4.2999999999999998</cx:pt>
          <cx:pt idx="131">4.7000000000000002</cx:pt>
          <cx:pt idx="132">4.5</cx:pt>
          <cx:pt idx="133">4.7999999999999998</cx:pt>
          <cx:pt idx="134">4.0999999999999996</cx:pt>
          <cx:pt idx="135">4.5999999999999996</cx:pt>
          <cx:pt idx="136">4.4000000000000004</cx:pt>
          <cx:pt idx="137">4.9000000000000004</cx:pt>
          <cx:pt idx="138">4.5</cx:pt>
          <cx:pt idx="139">4.7000000000000002</cx:pt>
          <cx:pt idx="140">4.2000000000000002</cx:pt>
          <cx:pt idx="141">4.7999999999999998</cx:pt>
          <cx:pt idx="142">4.5999999999999996</cx:pt>
          <cx:pt idx="143">4.7000000000000002</cx:pt>
          <cx:pt idx="144">4.2000000000000002</cx:pt>
          <cx:pt idx="145">4.5</cx:pt>
          <cx:pt idx="146">4.2999999999999998</cx:pt>
          <cx:pt idx="147">4.7999999999999998</cx:pt>
          <cx:pt idx="148">4.4000000000000004</cx:pt>
          <cx:pt idx="149">4.9000000000000004</cx:pt>
        </cx:lvl>
      </cx:numDim>
    </cx:data>
  </cx:chartData>
  <cx:chart>
    <cx:title pos="t" align="ctr" overlay="0">
      <cx:tx>
        <cx:rich>
          <a:bodyPr spcFirstLastPara="1" vertOverflow="ellipsis" horzOverflow="overflow" wrap="square" lIns="0" tIns="0" rIns="0" bIns="0" anchor="ctr" anchorCtr="1"/>
          <a:lstStyle/>
          <a:p>
            <a:pPr algn="ctr" rtl="0">
              <a:defRPr/>
            </a:pPr>
            <a:r>
              <a:rPr lang="en-VG" sz="1400" b="0" i="0" u="none" strike="noStrike" baseline="0">
                <a:solidFill>
                  <a:sysClr val="windowText" lastClr="000000">
                    <a:lumMod val="65000"/>
                    <a:lumOff val="35000"/>
                  </a:sysClr>
                </a:solidFill>
                <a:latin typeface="Calibri" panose="020F0502020204030204"/>
              </a:rPr>
              <a:t>Satisfaction Score Histogram</a:t>
            </a:r>
            <a:endParaRPr lang="en-US" sz="1400" b="0" i="0" u="none" strike="noStrike" baseline="0">
              <a:solidFill>
                <a:sysClr val="windowText" lastClr="000000">
                  <a:lumMod val="65000"/>
                  <a:lumOff val="35000"/>
                </a:sysClr>
              </a:solidFill>
              <a:latin typeface="Calibri" panose="020F0502020204030204"/>
            </a:endParaRPr>
          </a:p>
        </cx:rich>
      </cx:tx>
    </cx:title>
    <cx:plotArea>
      <cx:plotAreaRegion>
        <cx:series layoutId="clusteredColumn" uniqueId="{77DD9303-D943-4C58-BD39-7056BF806649}">
          <cx:tx>
            <cx:txData>
              <cx:f>Sheet3!$A$1</cx:f>
              <cx:v>Satisfaction_Score</cx:v>
            </cx:txData>
          </cx:tx>
          <cx:dataLabels>
            <cx:visibility seriesName="0" categoryName="0" value="1"/>
          </cx:dataLabels>
          <cx:dataId val="0"/>
          <cx:layoutPr>
            <cx:binning intervalClosed="r"/>
          </cx:layoutPr>
        </cx:series>
      </cx:plotAreaRegion>
      <cx:axis id="0">
        <cx:catScaling gapWidth="0"/>
        <cx:tickLabels/>
      </cx:axis>
      <cx:axis id="1">
        <cx:valScaling/>
        <cx:tickLabels/>
      </cx:axis>
    </cx:plotArea>
    <cx:legend pos="t"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277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chart" Target="../charts/chart1.xm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microsoft.com/office/2014/relationships/chartEx" Target="../charts/chartEx1.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chart" Target="../charts/char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52312"/>
            <a:ext cx="7556421" cy="3081099"/>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etrona Bold" pitchFamily="34" charset="0"/>
                <a:ea typeface="Petrona Bold" pitchFamily="34" charset="-122"/>
                <a:cs typeface="Petrona Bold" pitchFamily="34" charset="-120"/>
              </a:rPr>
              <a:t>Drone Service Client Satisfaction Analysis</a:t>
            </a:r>
            <a:endParaRPr lang="en-US" sz="6450" dirty="0"/>
          </a:p>
        </p:txBody>
      </p:sp>
      <p:sp>
        <p:nvSpPr>
          <p:cNvPr id="4" name="Text 1"/>
          <p:cNvSpPr/>
          <p:nvPr/>
        </p:nvSpPr>
        <p:spPr>
          <a:xfrm>
            <a:off x="6280190" y="477357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presentation analyzes client satisfaction data for drone service projects from January to </a:t>
            </a:r>
            <a:r>
              <a:rPr lang="en-VG" sz="1750" dirty="0">
                <a:solidFill>
                  <a:srgbClr val="272525"/>
                </a:solidFill>
                <a:latin typeface="Inter" pitchFamily="34" charset="0"/>
                <a:ea typeface="Inter" pitchFamily="34" charset="-122"/>
                <a:cs typeface="Inter" pitchFamily="34" charset="-120"/>
              </a:rPr>
              <a:t>November</a:t>
            </a:r>
            <a:r>
              <a:rPr lang="en-US" sz="1750" dirty="0">
                <a:solidFill>
                  <a:srgbClr val="272525"/>
                </a:solidFill>
                <a:latin typeface="Inter" pitchFamily="34" charset="0"/>
                <a:ea typeface="Inter" pitchFamily="34" charset="-122"/>
                <a:cs typeface="Inter" pitchFamily="34" charset="-120"/>
              </a:rPr>
              <a:t> 202</a:t>
            </a:r>
            <a:r>
              <a:rPr lang="en-VG" sz="1750" dirty="0">
                <a:solidFill>
                  <a:srgbClr val="272525"/>
                </a:solidFill>
                <a:latin typeface="Inter" pitchFamily="34" charset="0"/>
                <a:ea typeface="Inter" pitchFamily="34" charset="-122"/>
                <a:cs typeface="Inter" pitchFamily="34" charset="-120"/>
              </a:rPr>
              <a:t>3</a:t>
            </a:r>
            <a:r>
              <a:rPr lang="en-US" sz="1750" dirty="0">
                <a:solidFill>
                  <a:srgbClr val="272525"/>
                </a:solidFill>
                <a:latin typeface="Inter" pitchFamily="34" charset="0"/>
                <a:ea typeface="Inter" pitchFamily="34" charset="-122"/>
                <a:cs typeface="Inter" pitchFamily="34" charset="-120"/>
              </a:rPr>
              <a:t>. It provides key insights into service performance, client satisfaction drivers, and areas for improvement.</a:t>
            </a:r>
            <a:endParaRPr lang="en-US" sz="1750" dirty="0"/>
          </a:p>
        </p:txBody>
      </p:sp>
      <p:sp>
        <p:nvSpPr>
          <p:cNvPr id="5" name="Shape 2"/>
          <p:cNvSpPr/>
          <p:nvPr/>
        </p:nvSpPr>
        <p:spPr>
          <a:xfrm>
            <a:off x="6280190" y="6497241"/>
            <a:ext cx="362903" cy="362903"/>
          </a:xfrm>
          <a:prstGeom prst="roundRect">
            <a:avLst>
              <a:gd name="adj" fmla="val 25194296"/>
            </a:avLst>
          </a:prstGeom>
          <a:solidFill>
            <a:srgbClr val="A2A2A4"/>
          </a:solidFill>
          <a:ln w="7620">
            <a:solidFill>
              <a:srgbClr val="FFFFFF"/>
            </a:solidFill>
            <a:prstDash val="solid"/>
          </a:ln>
        </p:spPr>
      </p:sp>
      <p:sp>
        <p:nvSpPr>
          <p:cNvPr id="6" name="Text 3"/>
          <p:cNvSpPr/>
          <p:nvPr/>
        </p:nvSpPr>
        <p:spPr>
          <a:xfrm>
            <a:off x="6396752" y="6629876"/>
            <a:ext cx="129778"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Inter Medium" pitchFamily="34" charset="0"/>
                <a:ea typeface="Inter Medium" pitchFamily="34" charset="-122"/>
                <a:cs typeface="Inter Medium" pitchFamily="34" charset="-120"/>
              </a:rPr>
              <a:t>AY</a:t>
            </a:r>
            <a:endParaRPr lang="en-US" sz="750" dirty="0"/>
          </a:p>
        </p:txBody>
      </p:sp>
      <p:sp>
        <p:nvSpPr>
          <p:cNvPr id="7" name="Text 4"/>
          <p:cNvSpPr/>
          <p:nvPr/>
        </p:nvSpPr>
        <p:spPr>
          <a:xfrm>
            <a:off x="6756440" y="6480334"/>
            <a:ext cx="3754398"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Inter Bold" pitchFamily="34" charset="0"/>
                <a:ea typeface="Inter Bold" pitchFamily="34" charset="-122"/>
                <a:cs typeface="Inter Bold" pitchFamily="34" charset="-120"/>
              </a:rPr>
              <a:t>by Abdul-Musawwir Yunus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45794"/>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a:t>
            </a:r>
            <a:endParaRPr lang="en-US" sz="4650" dirty="0"/>
          </a:p>
        </p:txBody>
      </p:sp>
      <p:sp>
        <p:nvSpPr>
          <p:cNvPr id="4" name="Text 1"/>
          <p:cNvSpPr/>
          <p:nvPr/>
        </p:nvSpPr>
        <p:spPr>
          <a:xfrm>
            <a:off x="793790" y="5530215"/>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analysis reveals a high level of client satisfaction with the drone services. By focusing on key success factors like response time, image quality, and communication, the company can continue to deliver exceptional service and drive customer loyalty.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3990856" y="702230"/>
            <a:ext cx="5954197" cy="744260"/>
          </a:xfrm>
          <a:prstGeom prst="rect">
            <a:avLst/>
          </a:prstGeom>
          <a:noFill/>
          <a:ln/>
        </p:spPr>
        <p:txBody>
          <a:bodyPr wrap="none" lIns="0" tIns="0" rIns="0" bIns="0" rtlCol="0" anchor="t"/>
          <a:lstStyle/>
          <a:p>
            <a:pPr marL="0" indent="0" algn="ctr">
              <a:lnSpc>
                <a:spcPts val="5850"/>
              </a:lnSpc>
              <a:buNone/>
            </a:pPr>
            <a:r>
              <a:rPr lang="en-US" sz="4650" b="1" dirty="0">
                <a:solidFill>
                  <a:srgbClr val="000000"/>
                </a:solidFill>
                <a:latin typeface="Petrona Bold" pitchFamily="34" charset="0"/>
                <a:ea typeface="Petrona Bold" pitchFamily="34" charset="-122"/>
                <a:cs typeface="Petrona Bold" pitchFamily="34" charset="-120"/>
              </a:rPr>
              <a:t>Executive Summary</a:t>
            </a:r>
            <a:endParaRPr lang="en-US" sz="4650" dirty="0"/>
          </a:p>
        </p:txBody>
      </p:sp>
      <p:sp>
        <p:nvSpPr>
          <p:cNvPr id="4" name="Shape 1"/>
          <p:cNvSpPr/>
          <p:nvPr/>
        </p:nvSpPr>
        <p:spPr>
          <a:xfrm>
            <a:off x="3419771" y="2301995"/>
            <a:ext cx="3664863" cy="2791539"/>
          </a:xfrm>
          <a:prstGeom prst="roundRect">
            <a:avLst>
              <a:gd name="adj" fmla="val 3413"/>
            </a:avLst>
          </a:prstGeom>
          <a:solidFill>
            <a:srgbClr val="CCEEFF"/>
          </a:solidFill>
          <a:ln w="7620">
            <a:solidFill>
              <a:srgbClr val="B2D4E5"/>
            </a:solidFill>
            <a:prstDash val="solid"/>
          </a:ln>
        </p:spPr>
      </p:sp>
      <p:sp>
        <p:nvSpPr>
          <p:cNvPr id="5" name="Text 2"/>
          <p:cNvSpPr/>
          <p:nvPr/>
        </p:nvSpPr>
        <p:spPr>
          <a:xfrm>
            <a:off x="4107595" y="2519797"/>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Overall Satisfaction</a:t>
            </a:r>
            <a:endParaRPr lang="en-US" sz="2300" dirty="0"/>
          </a:p>
        </p:txBody>
      </p:sp>
      <p:sp>
        <p:nvSpPr>
          <p:cNvPr id="6" name="Text 3"/>
          <p:cNvSpPr/>
          <p:nvPr/>
        </p:nvSpPr>
        <p:spPr>
          <a:xfrm>
            <a:off x="3654204" y="3226724"/>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Client satisfaction averaged 4.55 out of 5.0, indicating a high level of customer satisfaction.</a:t>
            </a:r>
            <a:endParaRPr lang="en-US" sz="1750" dirty="0"/>
          </a:p>
        </p:txBody>
      </p:sp>
      <p:sp>
        <p:nvSpPr>
          <p:cNvPr id="7" name="Shape 4"/>
          <p:cNvSpPr/>
          <p:nvPr/>
        </p:nvSpPr>
        <p:spPr>
          <a:xfrm>
            <a:off x="7428547" y="2295673"/>
            <a:ext cx="3664863" cy="2791539"/>
          </a:xfrm>
          <a:prstGeom prst="roundRect">
            <a:avLst>
              <a:gd name="adj" fmla="val 3413"/>
            </a:avLst>
          </a:prstGeom>
          <a:solidFill>
            <a:srgbClr val="CCEEFF"/>
          </a:solidFill>
          <a:ln w="7620">
            <a:solidFill>
              <a:srgbClr val="B2D4E5"/>
            </a:solidFill>
            <a:prstDash val="solid"/>
          </a:ln>
        </p:spPr>
      </p:sp>
      <p:sp>
        <p:nvSpPr>
          <p:cNvPr id="8" name="Text 5"/>
          <p:cNvSpPr/>
          <p:nvPr/>
        </p:nvSpPr>
        <p:spPr>
          <a:xfrm>
            <a:off x="7772458" y="2565897"/>
            <a:ext cx="2977039" cy="372070"/>
          </a:xfrm>
          <a:prstGeom prst="rect">
            <a:avLst/>
          </a:prstGeom>
          <a:noFill/>
          <a:ln/>
        </p:spPr>
        <p:txBody>
          <a:bodyPr wrap="none" lIns="0" tIns="0" rIns="0" bIns="0" rtlCol="0" anchor="t"/>
          <a:lstStyle/>
          <a:p>
            <a:pPr marL="0" indent="0" algn="ctr">
              <a:lnSpc>
                <a:spcPts val="2900"/>
              </a:lnSpc>
              <a:buNone/>
            </a:pPr>
            <a:r>
              <a:rPr lang="en-US" sz="2300" b="1" dirty="0">
                <a:solidFill>
                  <a:srgbClr val="272525"/>
                </a:solidFill>
                <a:latin typeface="Petrona Bold" pitchFamily="34" charset="0"/>
                <a:ea typeface="Petrona Bold" pitchFamily="34" charset="-122"/>
                <a:cs typeface="Petrona Bold" pitchFamily="34" charset="-120"/>
              </a:rPr>
              <a:t>Project Success</a:t>
            </a:r>
            <a:endParaRPr lang="en-US" sz="2300" dirty="0"/>
          </a:p>
        </p:txBody>
      </p:sp>
      <p:sp>
        <p:nvSpPr>
          <p:cNvPr id="9" name="Text 6"/>
          <p:cNvSpPr/>
          <p:nvPr/>
        </p:nvSpPr>
        <p:spPr>
          <a:xfrm>
            <a:off x="7706809" y="3172401"/>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93% of projects were completed without technical issues, highlighting the reliability of the drone services.</a:t>
            </a:r>
            <a:endParaRPr lang="en-US" sz="1750" dirty="0"/>
          </a:p>
        </p:txBody>
      </p:sp>
      <p:sp>
        <p:nvSpPr>
          <p:cNvPr id="10" name="Shape 7"/>
          <p:cNvSpPr/>
          <p:nvPr/>
        </p:nvSpPr>
        <p:spPr>
          <a:xfrm>
            <a:off x="3536989" y="5596741"/>
            <a:ext cx="7556421" cy="1702832"/>
          </a:xfrm>
          <a:prstGeom prst="roundRect">
            <a:avLst>
              <a:gd name="adj" fmla="val 5595"/>
            </a:avLst>
          </a:prstGeom>
          <a:solidFill>
            <a:srgbClr val="CCEEFF"/>
          </a:solidFill>
          <a:ln w="7620">
            <a:solidFill>
              <a:srgbClr val="B2D4E5"/>
            </a:solidFill>
            <a:prstDash val="solid"/>
          </a:ln>
        </p:spPr>
      </p:sp>
      <p:sp>
        <p:nvSpPr>
          <p:cNvPr id="11" name="Text 8"/>
          <p:cNvSpPr/>
          <p:nvPr/>
        </p:nvSpPr>
        <p:spPr>
          <a:xfrm>
            <a:off x="3771423" y="5831175"/>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Key Success Factors</a:t>
            </a:r>
            <a:endParaRPr lang="en-US" sz="2300" dirty="0"/>
          </a:p>
        </p:txBody>
      </p:sp>
      <p:sp>
        <p:nvSpPr>
          <p:cNvPr id="12" name="Text 9"/>
          <p:cNvSpPr/>
          <p:nvPr/>
        </p:nvSpPr>
        <p:spPr>
          <a:xfrm>
            <a:off x="3771423" y="6339334"/>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Response time and image quality were identified as the most significant contributors to client satisfaction.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4469320" y="1545145"/>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Overview &amp; Methodology</a:t>
            </a:r>
            <a:endParaRPr lang="en-US" sz="4650" dirty="0"/>
          </a:p>
        </p:txBody>
      </p:sp>
      <p:sp>
        <p:nvSpPr>
          <p:cNvPr id="4" name="Shape 1"/>
          <p:cNvSpPr/>
          <p:nvPr/>
        </p:nvSpPr>
        <p:spPr>
          <a:xfrm>
            <a:off x="3196332" y="3720822"/>
            <a:ext cx="7556421" cy="3266837"/>
          </a:xfrm>
          <a:prstGeom prst="roundRect">
            <a:avLst>
              <a:gd name="adj" fmla="val 2916"/>
            </a:avLst>
          </a:prstGeom>
          <a:noFill/>
          <a:ln w="7620">
            <a:solidFill>
              <a:srgbClr val="000000">
                <a:alpha val="8000"/>
              </a:srgbClr>
            </a:solidFill>
            <a:prstDash val="solid"/>
          </a:ln>
        </p:spPr>
      </p:sp>
      <p:sp>
        <p:nvSpPr>
          <p:cNvPr id="5" name="Shape 2"/>
          <p:cNvSpPr/>
          <p:nvPr/>
        </p:nvSpPr>
        <p:spPr>
          <a:xfrm>
            <a:off x="3203952" y="3728442"/>
            <a:ext cx="7541181" cy="650319"/>
          </a:xfrm>
          <a:prstGeom prst="rect">
            <a:avLst/>
          </a:prstGeom>
          <a:solidFill>
            <a:srgbClr val="FFFFFF">
              <a:alpha val="4000"/>
            </a:srgbClr>
          </a:solidFill>
          <a:ln/>
        </p:spPr>
      </p:sp>
      <p:sp>
        <p:nvSpPr>
          <p:cNvPr id="6" name="Text 3"/>
          <p:cNvSpPr/>
          <p:nvPr/>
        </p:nvSpPr>
        <p:spPr>
          <a:xfrm>
            <a:off x="3430766" y="387215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Dataset Characteristics</a:t>
            </a:r>
            <a:endParaRPr lang="en-US" sz="1750" dirty="0"/>
          </a:p>
        </p:txBody>
      </p:sp>
      <p:sp>
        <p:nvSpPr>
          <p:cNvPr id="7" name="Text 4"/>
          <p:cNvSpPr/>
          <p:nvPr/>
        </p:nvSpPr>
        <p:spPr>
          <a:xfrm>
            <a:off x="7205166" y="387215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Details</a:t>
            </a:r>
            <a:endParaRPr lang="en-US" sz="1750" dirty="0"/>
          </a:p>
        </p:txBody>
      </p:sp>
      <p:sp>
        <p:nvSpPr>
          <p:cNvPr id="8" name="Shape 5"/>
          <p:cNvSpPr/>
          <p:nvPr/>
        </p:nvSpPr>
        <p:spPr>
          <a:xfrm>
            <a:off x="3203952" y="4378761"/>
            <a:ext cx="7541181" cy="650319"/>
          </a:xfrm>
          <a:prstGeom prst="rect">
            <a:avLst/>
          </a:prstGeom>
          <a:solidFill>
            <a:srgbClr val="000000">
              <a:alpha val="4000"/>
            </a:srgbClr>
          </a:solidFill>
          <a:ln/>
        </p:spPr>
      </p:sp>
      <p:sp>
        <p:nvSpPr>
          <p:cNvPr id="9" name="Text 6"/>
          <p:cNvSpPr/>
          <p:nvPr/>
        </p:nvSpPr>
        <p:spPr>
          <a:xfrm>
            <a:off x="3430766" y="452246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Projects Analyzed</a:t>
            </a:r>
            <a:endParaRPr lang="en-US" sz="1750" dirty="0"/>
          </a:p>
        </p:txBody>
      </p:sp>
      <p:sp>
        <p:nvSpPr>
          <p:cNvPr id="10" name="Text 7"/>
          <p:cNvSpPr/>
          <p:nvPr/>
        </p:nvSpPr>
        <p:spPr>
          <a:xfrm>
            <a:off x="7205166" y="452246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30</a:t>
            </a:r>
            <a:endParaRPr lang="en-US" sz="1750" dirty="0"/>
          </a:p>
        </p:txBody>
      </p:sp>
      <p:sp>
        <p:nvSpPr>
          <p:cNvPr id="11" name="Shape 8"/>
          <p:cNvSpPr/>
          <p:nvPr/>
        </p:nvSpPr>
        <p:spPr>
          <a:xfrm>
            <a:off x="3203952" y="5029080"/>
            <a:ext cx="7541181" cy="650319"/>
          </a:xfrm>
          <a:prstGeom prst="rect">
            <a:avLst/>
          </a:prstGeom>
          <a:solidFill>
            <a:srgbClr val="FFFFFF">
              <a:alpha val="4000"/>
            </a:srgbClr>
          </a:solidFill>
          <a:ln/>
        </p:spPr>
      </p:sp>
      <p:sp>
        <p:nvSpPr>
          <p:cNvPr id="12" name="Text 9"/>
          <p:cNvSpPr/>
          <p:nvPr/>
        </p:nvSpPr>
        <p:spPr>
          <a:xfrm>
            <a:off x="3430766" y="517278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Service Types</a:t>
            </a:r>
            <a:endParaRPr lang="en-US" sz="1750" dirty="0"/>
          </a:p>
        </p:txBody>
      </p:sp>
      <p:sp>
        <p:nvSpPr>
          <p:cNvPr id="13" name="Text 10"/>
          <p:cNvSpPr/>
          <p:nvPr/>
        </p:nvSpPr>
        <p:spPr>
          <a:xfrm>
            <a:off x="7205166" y="517278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8</a:t>
            </a:r>
            <a:endParaRPr lang="en-US" sz="1750" dirty="0"/>
          </a:p>
        </p:txBody>
      </p:sp>
      <p:sp>
        <p:nvSpPr>
          <p:cNvPr id="14" name="Shape 11"/>
          <p:cNvSpPr/>
          <p:nvPr/>
        </p:nvSpPr>
        <p:spPr>
          <a:xfrm>
            <a:off x="3203952" y="5679400"/>
            <a:ext cx="7541181" cy="650319"/>
          </a:xfrm>
          <a:prstGeom prst="rect">
            <a:avLst/>
          </a:prstGeom>
          <a:solidFill>
            <a:srgbClr val="000000">
              <a:alpha val="4000"/>
            </a:srgbClr>
          </a:solidFill>
          <a:ln/>
        </p:spPr>
      </p:sp>
      <p:sp>
        <p:nvSpPr>
          <p:cNvPr id="15" name="Text 12"/>
          <p:cNvSpPr/>
          <p:nvPr/>
        </p:nvSpPr>
        <p:spPr>
          <a:xfrm>
            <a:off x="3430766" y="582310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Client Industries</a:t>
            </a:r>
            <a:endParaRPr lang="en-US" sz="1750" dirty="0"/>
          </a:p>
        </p:txBody>
      </p:sp>
      <p:sp>
        <p:nvSpPr>
          <p:cNvPr id="16" name="Text 13"/>
          <p:cNvSpPr/>
          <p:nvPr/>
        </p:nvSpPr>
        <p:spPr>
          <a:xfrm>
            <a:off x="7205166" y="582310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6</a:t>
            </a:r>
            <a:endParaRPr lang="en-US" sz="1750" dirty="0"/>
          </a:p>
        </p:txBody>
      </p:sp>
      <p:sp>
        <p:nvSpPr>
          <p:cNvPr id="17" name="Shape 14"/>
          <p:cNvSpPr/>
          <p:nvPr/>
        </p:nvSpPr>
        <p:spPr>
          <a:xfrm>
            <a:off x="3203952" y="6329719"/>
            <a:ext cx="7541181" cy="650319"/>
          </a:xfrm>
          <a:prstGeom prst="rect">
            <a:avLst/>
          </a:prstGeom>
          <a:solidFill>
            <a:srgbClr val="FFFFFF">
              <a:alpha val="4000"/>
            </a:srgbClr>
          </a:solidFill>
          <a:ln/>
        </p:spPr>
      </p:sp>
      <p:sp>
        <p:nvSpPr>
          <p:cNvPr id="18" name="Text 15"/>
          <p:cNvSpPr/>
          <p:nvPr/>
        </p:nvSpPr>
        <p:spPr>
          <a:xfrm>
            <a:off x="3430766" y="647342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Metrics per Project</a:t>
            </a:r>
            <a:endParaRPr lang="en-US" sz="1750" dirty="0"/>
          </a:p>
        </p:txBody>
      </p:sp>
      <p:sp>
        <p:nvSpPr>
          <p:cNvPr id="19" name="Text 16"/>
          <p:cNvSpPr/>
          <p:nvPr/>
        </p:nvSpPr>
        <p:spPr>
          <a:xfrm>
            <a:off x="7205166" y="647342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15</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4024514" y="6320084"/>
            <a:ext cx="6583561" cy="744260"/>
          </a:xfrm>
          <a:prstGeom prst="rect">
            <a:avLst/>
          </a:prstGeom>
          <a:noFill/>
          <a:ln/>
        </p:spPr>
        <p:txBody>
          <a:bodyPr wrap="none" lIns="0" tIns="0" rIns="0" bIns="0" rtlCol="0" anchor="t"/>
          <a:lstStyle/>
          <a:p>
            <a:pPr marL="0" indent="0" algn="ctr">
              <a:lnSpc>
                <a:spcPts val="5850"/>
              </a:lnSpc>
              <a:buNone/>
            </a:pPr>
            <a:r>
              <a:rPr lang="en-US" sz="4650" b="1" dirty="0">
                <a:solidFill>
                  <a:srgbClr val="000000"/>
                </a:solidFill>
                <a:latin typeface="Petrona Bold" pitchFamily="34" charset="0"/>
                <a:ea typeface="Petrona Bold" pitchFamily="34" charset="-122"/>
                <a:cs typeface="Petrona Bold" pitchFamily="34" charset="-120"/>
              </a:rPr>
              <a:t>ANALYSIS DASHBOARD</a:t>
            </a:r>
            <a:endParaRPr lang="en-US" sz="4650" dirty="0"/>
          </a:p>
        </p:txBody>
      </p:sp>
      <p:sp>
        <p:nvSpPr>
          <p:cNvPr id="4" name="Text 1"/>
          <p:cNvSpPr/>
          <p:nvPr/>
        </p:nvSpPr>
        <p:spPr>
          <a:xfrm>
            <a:off x="3433750" y="6976547"/>
            <a:ext cx="7556421" cy="1088708"/>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The analysis dashboard provides a comprehensive overview of key performance indicators, including client satisfaction scores, project completion rates, and revenue metrics.</a:t>
            </a:r>
            <a:endParaRPr lang="en-US" sz="1750" dirty="0"/>
          </a:p>
        </p:txBody>
      </p:sp>
      <p:grpSp>
        <p:nvGrpSpPr>
          <p:cNvPr id="5" name="Group 4">
            <a:extLst>
              <a:ext uri="{FF2B5EF4-FFF2-40B4-BE49-F238E27FC236}">
                <a16:creationId xmlns:a16="http://schemas.microsoft.com/office/drawing/2014/main" id="{94A7690C-DAD7-1BE4-FD13-40D7F032EEAB}"/>
              </a:ext>
            </a:extLst>
          </p:cNvPr>
          <p:cNvGrpSpPr/>
          <p:nvPr/>
        </p:nvGrpSpPr>
        <p:grpSpPr>
          <a:xfrm>
            <a:off x="1209368" y="412955"/>
            <a:ext cx="12005187" cy="5860487"/>
            <a:chOff x="0" y="0"/>
            <a:chExt cx="8738739" cy="4438650"/>
          </a:xfrm>
        </p:grpSpPr>
        <p:sp>
          <p:nvSpPr>
            <p:cNvPr id="6" name="Rectangle: Rounded Corners 5">
              <a:extLst>
                <a:ext uri="{FF2B5EF4-FFF2-40B4-BE49-F238E27FC236}">
                  <a16:creationId xmlns:a16="http://schemas.microsoft.com/office/drawing/2014/main" id="{34F31B49-712D-B115-2D72-BC6DC06291D6}"/>
                </a:ext>
              </a:extLst>
            </p:cNvPr>
            <p:cNvSpPr/>
            <p:nvPr/>
          </p:nvSpPr>
          <p:spPr>
            <a:xfrm>
              <a:off x="1454871" y="228599"/>
              <a:ext cx="1169603" cy="819151"/>
            </a:xfrm>
            <a:prstGeom prst="roundRect">
              <a:avLst>
                <a:gd name="adj" fmla="val 11188"/>
              </a:avLst>
            </a:prstGeom>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NG" sz="1100"/>
                <a:t>LOWEST</a:t>
              </a:r>
            </a:p>
            <a:p>
              <a:pPr algn="l"/>
              <a:r>
                <a:rPr lang="en-NG" sz="1100"/>
                <a:t>SATISFACTION SCORE</a:t>
              </a:r>
            </a:p>
            <a:p>
              <a:pPr algn="l"/>
              <a:r>
                <a:rPr lang="en-NG" sz="1100" b="1"/>
                <a:t>3.8</a:t>
              </a:r>
            </a:p>
          </p:txBody>
        </p:sp>
        <p:graphicFrame>
          <p:nvGraphicFramePr>
            <p:cNvPr id="7" name="Chart 6">
              <a:extLst>
                <a:ext uri="{FF2B5EF4-FFF2-40B4-BE49-F238E27FC236}">
                  <a16:creationId xmlns:a16="http://schemas.microsoft.com/office/drawing/2014/main" id="{B169D59E-049C-FD7A-80E1-406B3D161AE2}"/>
                </a:ext>
              </a:extLst>
            </p:cNvPr>
            <p:cNvGraphicFramePr>
              <a:graphicFrameLocks/>
            </p:cNvGraphicFramePr>
            <p:nvPr/>
          </p:nvGraphicFramePr>
          <p:xfrm>
            <a:off x="2786126" y="85725"/>
            <a:ext cx="2900234" cy="19716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98AFCC1-5051-0140-9479-A217E0B014A0}"/>
                </a:ext>
              </a:extLst>
            </p:cNvPr>
            <p:cNvGraphicFramePr>
              <a:graphicFrameLocks/>
            </p:cNvGraphicFramePr>
            <p:nvPr/>
          </p:nvGraphicFramePr>
          <p:xfrm>
            <a:off x="5800468" y="85726"/>
            <a:ext cx="2862196" cy="198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6604CAC1-6030-515A-1746-3AA000737515}"/>
                </a:ext>
              </a:extLst>
            </p:cNvPr>
            <p:cNvGraphicFramePr>
              <a:graphicFrameLocks/>
            </p:cNvGraphicFramePr>
            <p:nvPr/>
          </p:nvGraphicFramePr>
          <p:xfrm>
            <a:off x="66563" y="2201317"/>
            <a:ext cx="2642837" cy="2105100"/>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680E9AAF-4A61-55D5-5789-66D3BEF4797B}"/>
                    </a:ext>
                  </a:extLst>
                </p:cNvPr>
                <p:cNvGraphicFramePr/>
                <p:nvPr>
                  <p:extLst>
                    <p:ext uri="{D42A27DB-BD31-4B8C-83A1-F6EECF244321}">
                      <p14:modId xmlns:p14="http://schemas.microsoft.com/office/powerpoint/2010/main" val="1833423564"/>
                    </p:ext>
                  </p:extLst>
                </p:nvPr>
              </p:nvGraphicFramePr>
              <p:xfrm>
                <a:off x="2805145" y="2190750"/>
                <a:ext cx="2900233" cy="21336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57" name="Chart 56">
                  <a:extLst>
                    <a:ext uri="{FF2B5EF4-FFF2-40B4-BE49-F238E27FC236}">
                      <a16:creationId xmlns:a16="http://schemas.microsoft.com/office/drawing/2014/main" id="{FD32B450-6684-4DE4-BE7A-641075897BD4}"/>
                    </a:ext>
                  </a:extLst>
                </p:cNvPr>
                <p:cNvPicPr>
                  <a:picLocks noGrp="1" noRot="1" noChangeAspect="1" noMove="1" noResize="1" noEditPoints="1" noAdjustHandles="1" noChangeArrowheads="1" noChangeShapeType="1"/>
                </p:cNvPicPr>
                <p:nvPr/>
              </p:nvPicPr>
              <p:blipFill>
                <a:blip r:embed="rId7"/>
                <a:stretch>
                  <a:fillRect/>
                </a:stretch>
              </p:blipFill>
              <p:spPr>
                <a:xfrm>
                  <a:off x="4531775" y="3881438"/>
                  <a:ext cx="2900233" cy="2133600"/>
                </a:xfrm>
                <a:prstGeom prst="rect">
                  <a:avLst/>
                </a:prstGeom>
              </p:spPr>
            </p:pic>
          </mc:Fallback>
        </mc:AlternateContent>
        <p:graphicFrame>
          <p:nvGraphicFramePr>
            <p:cNvPr id="11" name="Chart 10">
              <a:extLst>
                <a:ext uri="{FF2B5EF4-FFF2-40B4-BE49-F238E27FC236}">
                  <a16:creationId xmlns:a16="http://schemas.microsoft.com/office/drawing/2014/main" id="{0CD15F8D-7C17-F813-B842-BCC0C3733D37}"/>
                </a:ext>
              </a:extLst>
            </p:cNvPr>
            <p:cNvGraphicFramePr>
              <a:graphicFrameLocks/>
            </p:cNvGraphicFramePr>
            <p:nvPr>
              <p:extLst>
                <p:ext uri="{D42A27DB-BD31-4B8C-83A1-F6EECF244321}">
                  <p14:modId xmlns:p14="http://schemas.microsoft.com/office/powerpoint/2010/main" val="1247386735"/>
                </p:ext>
              </p:extLst>
            </p:nvPr>
          </p:nvGraphicFramePr>
          <p:xfrm>
            <a:off x="5809977" y="2181226"/>
            <a:ext cx="2862197" cy="2152649"/>
          </p:xfrm>
          <a:graphic>
            <a:graphicData uri="http://schemas.openxmlformats.org/drawingml/2006/chart">
              <c:chart xmlns:c="http://schemas.openxmlformats.org/drawingml/2006/chart" xmlns:r="http://schemas.openxmlformats.org/officeDocument/2006/relationships" r:id="rId8"/>
            </a:graphicData>
          </a:graphic>
        </p:graphicFrame>
        <p:sp>
          <p:nvSpPr>
            <p:cNvPr id="12" name="Rectangle: Rounded Corners 11">
              <a:extLst>
                <a:ext uri="{FF2B5EF4-FFF2-40B4-BE49-F238E27FC236}">
                  <a16:creationId xmlns:a16="http://schemas.microsoft.com/office/drawing/2014/main" id="{68718164-78B0-E04D-76C7-6C2E1719AEEB}"/>
                </a:ext>
              </a:extLst>
            </p:cNvPr>
            <p:cNvSpPr/>
            <p:nvPr/>
          </p:nvSpPr>
          <p:spPr>
            <a:xfrm>
              <a:off x="1445364" y="1133474"/>
              <a:ext cx="1207638" cy="866775"/>
            </a:xfrm>
            <a:prstGeom prst="roundRect">
              <a:avLst/>
            </a:prstGeom>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NG" sz="1100"/>
                <a:t>HIGHEST</a:t>
              </a:r>
              <a:r>
                <a:rPr lang="en-NG" sz="1100" baseline="0"/>
                <a:t> SATISFACTION SCORE</a:t>
              </a:r>
            </a:p>
            <a:p>
              <a:pPr algn="l"/>
              <a:r>
                <a:rPr lang="en-NG" sz="1100" b="1" baseline="0"/>
                <a:t>4.9</a:t>
              </a:r>
              <a:endParaRPr lang="en-NG" sz="1100" b="1"/>
            </a:p>
          </p:txBody>
        </p:sp>
        <p:sp>
          <p:nvSpPr>
            <p:cNvPr id="13" name="Rectangle: Rounded Corners 12">
              <a:extLst>
                <a:ext uri="{FF2B5EF4-FFF2-40B4-BE49-F238E27FC236}">
                  <a16:creationId xmlns:a16="http://schemas.microsoft.com/office/drawing/2014/main" id="{371B349A-A3C4-624C-8CCF-F1B6ED78E85E}"/>
                </a:ext>
              </a:extLst>
            </p:cNvPr>
            <p:cNvSpPr/>
            <p:nvPr/>
          </p:nvSpPr>
          <p:spPr>
            <a:xfrm>
              <a:off x="209197" y="209550"/>
              <a:ext cx="1141076" cy="838199"/>
            </a:xfrm>
            <a:prstGeom prst="roundRect">
              <a:avLst/>
            </a:prstGeom>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NG" sz="1100"/>
                <a:t>OVERALL</a:t>
              </a:r>
            </a:p>
            <a:p>
              <a:pPr algn="l"/>
              <a:r>
                <a:rPr lang="en-NG" sz="1100"/>
                <a:t>SATISFACTION</a:t>
              </a:r>
            </a:p>
            <a:p>
              <a:pPr algn="l"/>
              <a:r>
                <a:rPr lang="en-NG" sz="1100" b="1"/>
                <a:t>4.55</a:t>
              </a:r>
            </a:p>
          </p:txBody>
        </p:sp>
        <p:sp>
          <p:nvSpPr>
            <p:cNvPr id="14" name="Rectangle: Rounded Corners 13">
              <a:extLst>
                <a:ext uri="{FF2B5EF4-FFF2-40B4-BE49-F238E27FC236}">
                  <a16:creationId xmlns:a16="http://schemas.microsoft.com/office/drawing/2014/main" id="{FA507FB5-F3FE-61FF-04C7-1BCAE01C32A1}"/>
                </a:ext>
              </a:extLst>
            </p:cNvPr>
            <p:cNvSpPr/>
            <p:nvPr/>
          </p:nvSpPr>
          <p:spPr>
            <a:xfrm>
              <a:off x="180671" y="1133474"/>
              <a:ext cx="1188620" cy="866775"/>
            </a:xfrm>
            <a:prstGeom prst="roundRect">
              <a:avLst/>
            </a:prstGeom>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NG" sz="1100"/>
                <a:t>REPEAT RATE</a:t>
              </a:r>
            </a:p>
            <a:p>
              <a:pPr algn="l"/>
              <a:r>
                <a:rPr lang="en-NG" sz="1100" b="1"/>
                <a:t>75/150</a:t>
              </a:r>
            </a:p>
          </p:txBody>
        </p:sp>
        <p:sp>
          <p:nvSpPr>
            <p:cNvPr id="15" name="Rectangle 14">
              <a:extLst>
                <a:ext uri="{FF2B5EF4-FFF2-40B4-BE49-F238E27FC236}">
                  <a16:creationId xmlns:a16="http://schemas.microsoft.com/office/drawing/2014/main" id="{CF7506CE-E7D3-8018-8753-81D17984575B}"/>
                </a:ext>
              </a:extLst>
            </p:cNvPr>
            <p:cNvSpPr/>
            <p:nvPr/>
          </p:nvSpPr>
          <p:spPr>
            <a:xfrm>
              <a:off x="66562" y="85725"/>
              <a:ext cx="2633983" cy="197167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NG" sz="1100"/>
            </a:p>
          </p:txBody>
        </p:sp>
        <p:sp>
          <p:nvSpPr>
            <p:cNvPr id="16" name="Rectangle 15">
              <a:extLst>
                <a:ext uri="{FF2B5EF4-FFF2-40B4-BE49-F238E27FC236}">
                  <a16:creationId xmlns:a16="http://schemas.microsoft.com/office/drawing/2014/main" id="{4CD8EED4-20C1-B18F-CC21-4EC96C702EE4}"/>
                </a:ext>
              </a:extLst>
            </p:cNvPr>
            <p:cNvSpPr/>
            <p:nvPr/>
          </p:nvSpPr>
          <p:spPr>
            <a:xfrm>
              <a:off x="0" y="0"/>
              <a:ext cx="8738739" cy="4438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NG" sz="11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93790" y="2097643"/>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FINDINGS</a:t>
            </a:r>
            <a:endParaRPr lang="en-US" sz="4650" dirty="0"/>
          </a:p>
        </p:txBody>
      </p:sp>
      <p:sp>
        <p:nvSpPr>
          <p:cNvPr id="4" name="Shape 1"/>
          <p:cNvSpPr/>
          <p:nvPr/>
        </p:nvSpPr>
        <p:spPr>
          <a:xfrm>
            <a:off x="793790" y="3437215"/>
            <a:ext cx="510302" cy="51030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972503" y="3513653"/>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1530906" y="3437215"/>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Service Performance</a:t>
            </a:r>
            <a:endParaRPr lang="en-US" sz="2300" dirty="0"/>
          </a:p>
        </p:txBody>
      </p:sp>
      <p:sp>
        <p:nvSpPr>
          <p:cNvPr id="7" name="Text 4"/>
          <p:cNvSpPr/>
          <p:nvPr/>
        </p:nvSpPr>
        <p:spPr>
          <a:xfrm>
            <a:off x="1530906" y="394537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Wildlife Monitoring achieved the highest satisfaction rating, with an average score of 4.87 out of 5.0.</a:t>
            </a:r>
            <a:endParaRPr lang="en-US" sz="1750" dirty="0"/>
          </a:p>
        </p:txBody>
      </p:sp>
      <p:sp>
        <p:nvSpPr>
          <p:cNvPr id="8" name="Shape 5"/>
          <p:cNvSpPr/>
          <p:nvPr/>
        </p:nvSpPr>
        <p:spPr>
          <a:xfrm>
            <a:off x="4685467" y="3437215"/>
            <a:ext cx="510302" cy="510302"/>
          </a:xfrm>
          <a:prstGeom prst="roundRect">
            <a:avLst>
              <a:gd name="adj" fmla="val 18669"/>
            </a:avLst>
          </a:prstGeom>
          <a:solidFill>
            <a:srgbClr val="CCEEFF"/>
          </a:solidFill>
          <a:ln w="7620">
            <a:solidFill>
              <a:srgbClr val="B2D4E5"/>
            </a:solidFill>
            <a:prstDash val="solid"/>
          </a:ln>
        </p:spPr>
      </p:sp>
      <p:sp>
        <p:nvSpPr>
          <p:cNvPr id="9" name="Text 6"/>
          <p:cNvSpPr/>
          <p:nvPr/>
        </p:nvSpPr>
        <p:spPr>
          <a:xfrm>
            <a:off x="4839295" y="3513653"/>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5422583" y="3437215"/>
            <a:ext cx="2927747"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Client Satisfaction Drivers</a:t>
            </a:r>
            <a:endParaRPr lang="en-US" sz="2300" dirty="0"/>
          </a:p>
        </p:txBody>
      </p:sp>
      <p:sp>
        <p:nvSpPr>
          <p:cNvPr id="11" name="Text 8"/>
          <p:cNvSpPr/>
          <p:nvPr/>
        </p:nvSpPr>
        <p:spPr>
          <a:xfrm>
            <a:off x="5422583" y="431744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Response time, image quality, and communication rating had the strongest correlations with client satisfaction.</a:t>
            </a:r>
            <a:endParaRPr lang="en-US" sz="1750" dirty="0"/>
          </a:p>
        </p:txBody>
      </p:sp>
      <p:graphicFrame>
        <p:nvGraphicFramePr>
          <p:cNvPr id="12" name="Content Placeholder 5">
            <a:extLst>
              <a:ext uri="{FF2B5EF4-FFF2-40B4-BE49-F238E27FC236}">
                <a16:creationId xmlns:a16="http://schemas.microsoft.com/office/drawing/2014/main" id="{7C262A73-66C5-3C39-72D5-D130EA1800D3}"/>
              </a:ext>
            </a:extLst>
          </p:cNvPr>
          <p:cNvGraphicFramePr>
            <a:graphicFrameLocks/>
          </p:cNvGraphicFramePr>
          <p:nvPr>
            <p:extLst>
              <p:ext uri="{D42A27DB-BD31-4B8C-83A1-F6EECF244321}">
                <p14:modId xmlns:p14="http://schemas.microsoft.com/office/powerpoint/2010/main" val="1988993842"/>
              </p:ext>
            </p:extLst>
          </p:nvPr>
        </p:nvGraphicFramePr>
        <p:xfrm>
          <a:off x="9245560" y="2341571"/>
          <a:ext cx="4591050" cy="395174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91066"/>
            <a:ext cx="701456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SERVICE TYPE ANALYSIS</a:t>
            </a:r>
            <a:endParaRPr lang="en-US" sz="4650" dirty="0"/>
          </a:p>
        </p:txBody>
      </p:sp>
      <p:sp>
        <p:nvSpPr>
          <p:cNvPr id="3" name="Text 1"/>
          <p:cNvSpPr/>
          <p:nvPr/>
        </p:nvSpPr>
        <p:spPr>
          <a:xfrm>
            <a:off x="793790" y="4722019"/>
            <a:ext cx="3333036"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Top Performing Services</a:t>
            </a:r>
            <a:endParaRPr lang="en-US" sz="2300" dirty="0"/>
          </a:p>
        </p:txBody>
      </p:sp>
      <p:sp>
        <p:nvSpPr>
          <p:cNvPr id="4" name="Text 2"/>
          <p:cNvSpPr/>
          <p:nvPr/>
        </p:nvSpPr>
        <p:spPr>
          <a:xfrm>
            <a:off x="1156692" y="5320903"/>
            <a:ext cx="5881807"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272525"/>
                </a:solidFill>
                <a:latin typeface="Inter" pitchFamily="34" charset="0"/>
                <a:ea typeface="Inter" pitchFamily="34" charset="-122"/>
                <a:cs typeface="Inter" pitchFamily="34" charset="-120"/>
              </a:rPr>
              <a:t>Wildlife Monitoring</a:t>
            </a:r>
            <a:endParaRPr lang="en-US" sz="1750" dirty="0"/>
          </a:p>
        </p:txBody>
      </p:sp>
      <p:sp>
        <p:nvSpPr>
          <p:cNvPr id="5" name="Text 3"/>
          <p:cNvSpPr/>
          <p:nvPr/>
        </p:nvSpPr>
        <p:spPr>
          <a:xfrm>
            <a:off x="1156692" y="5763101"/>
            <a:ext cx="5881807"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272525"/>
                </a:solidFill>
                <a:latin typeface="Inter" pitchFamily="34" charset="0"/>
                <a:ea typeface="Inter" pitchFamily="34" charset="-122"/>
                <a:cs typeface="Inter" pitchFamily="34" charset="-120"/>
              </a:rPr>
              <a:t>Aerial Photography</a:t>
            </a:r>
            <a:endParaRPr lang="en-US" sz="1750" dirty="0"/>
          </a:p>
        </p:txBody>
      </p:sp>
      <p:sp>
        <p:nvSpPr>
          <p:cNvPr id="6" name="Text 4"/>
          <p:cNvSpPr/>
          <p:nvPr/>
        </p:nvSpPr>
        <p:spPr>
          <a:xfrm>
            <a:off x="1156692" y="6205299"/>
            <a:ext cx="5881807"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272525"/>
                </a:solidFill>
                <a:latin typeface="Inter" pitchFamily="34" charset="0"/>
                <a:ea typeface="Inter" pitchFamily="34" charset="-122"/>
                <a:cs typeface="Inter" pitchFamily="34" charset="-120"/>
              </a:rPr>
              <a:t>Agricultural Mapping</a:t>
            </a:r>
            <a:endParaRPr lang="en-US" sz="1750" dirty="0"/>
          </a:p>
        </p:txBody>
      </p:sp>
      <p:sp>
        <p:nvSpPr>
          <p:cNvPr id="7" name="Text 5"/>
          <p:cNvSpPr/>
          <p:nvPr/>
        </p:nvSpPr>
        <p:spPr>
          <a:xfrm>
            <a:off x="7599521" y="4722019"/>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Revenue Generation</a:t>
            </a:r>
            <a:endParaRPr lang="en-US" sz="2300" dirty="0"/>
          </a:p>
        </p:txBody>
      </p:sp>
      <p:sp>
        <p:nvSpPr>
          <p:cNvPr id="8" name="Text 6"/>
          <p:cNvSpPr/>
          <p:nvPr/>
        </p:nvSpPr>
        <p:spPr>
          <a:xfrm>
            <a:off x="7599521" y="5320903"/>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Site Mapping generated the highest average revenue per project, while Event Coverage had the lowest.</a:t>
            </a:r>
            <a:endParaRPr lang="en-US" sz="1750" dirty="0"/>
          </a:p>
        </p:txBody>
      </p:sp>
      <p:graphicFrame>
        <p:nvGraphicFramePr>
          <p:cNvPr id="9" name="Content Placeholder 3">
            <a:extLst>
              <a:ext uri="{FF2B5EF4-FFF2-40B4-BE49-F238E27FC236}">
                <a16:creationId xmlns:a16="http://schemas.microsoft.com/office/drawing/2014/main" id="{AC98D966-27E8-AC34-598F-A2262AD183B7}"/>
              </a:ext>
            </a:extLst>
          </p:cNvPr>
          <p:cNvGraphicFramePr>
            <a:graphicFrameLocks/>
          </p:cNvGraphicFramePr>
          <p:nvPr>
            <p:extLst>
              <p:ext uri="{D42A27DB-BD31-4B8C-83A1-F6EECF244321}">
                <p14:modId xmlns:p14="http://schemas.microsoft.com/office/powerpoint/2010/main" val="635540537"/>
              </p:ext>
            </p:extLst>
          </p:nvPr>
        </p:nvGraphicFramePr>
        <p:xfrm>
          <a:off x="649248" y="1431456"/>
          <a:ext cx="6665952" cy="256653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280190" y="1435834"/>
            <a:ext cx="713065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CORRELATION ANALYSIS</a:t>
            </a:r>
            <a:endParaRPr lang="en-US" sz="4650" dirty="0"/>
          </a:p>
        </p:txBody>
      </p:sp>
      <p:pic>
        <p:nvPicPr>
          <p:cNvPr id="4" name="Image 1" descr="preencoded.png"/>
          <p:cNvPicPr>
            <a:picLocks noChangeAspect="1"/>
          </p:cNvPicPr>
          <p:nvPr/>
        </p:nvPicPr>
        <p:blipFill>
          <a:blip r:embed="rId3"/>
          <a:stretch>
            <a:fillRect/>
          </a:stretch>
        </p:blipFill>
        <p:spPr>
          <a:xfrm>
            <a:off x="6280190" y="2842498"/>
            <a:ext cx="1134070" cy="1814513"/>
          </a:xfrm>
          <a:prstGeom prst="rect">
            <a:avLst/>
          </a:prstGeom>
        </p:spPr>
      </p:pic>
      <p:sp>
        <p:nvSpPr>
          <p:cNvPr id="5" name="Text 1"/>
          <p:cNvSpPr/>
          <p:nvPr/>
        </p:nvSpPr>
        <p:spPr>
          <a:xfrm>
            <a:off x="7754422" y="3069312"/>
            <a:ext cx="3639264"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Project Cost &amp; Satisfaction</a:t>
            </a:r>
            <a:endParaRPr lang="en-US" sz="2300" dirty="0"/>
          </a:p>
        </p:txBody>
      </p:sp>
      <p:sp>
        <p:nvSpPr>
          <p:cNvPr id="6" name="Text 2"/>
          <p:cNvSpPr/>
          <p:nvPr/>
        </p:nvSpPr>
        <p:spPr>
          <a:xfrm>
            <a:off x="7754422" y="3577471"/>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slight positive correlation (0.15) was observed between project cost and customer satisfaction.</a:t>
            </a:r>
            <a:endParaRPr lang="en-US" sz="1750" dirty="0"/>
          </a:p>
        </p:txBody>
      </p:sp>
      <p:pic>
        <p:nvPicPr>
          <p:cNvPr id="7" name="Image 2" descr="preencoded.png"/>
          <p:cNvPicPr>
            <a:picLocks noChangeAspect="1"/>
          </p:cNvPicPr>
          <p:nvPr/>
        </p:nvPicPr>
        <p:blipFill>
          <a:blip r:embed="rId4"/>
          <a:stretch>
            <a:fillRect/>
          </a:stretch>
        </p:blipFill>
        <p:spPr>
          <a:xfrm>
            <a:off x="6280190" y="4657011"/>
            <a:ext cx="1134070" cy="1814513"/>
          </a:xfrm>
          <a:prstGeom prst="rect">
            <a:avLst/>
          </a:prstGeom>
        </p:spPr>
      </p:pic>
      <p:sp>
        <p:nvSpPr>
          <p:cNvPr id="8" name="Text 3"/>
          <p:cNvSpPr/>
          <p:nvPr/>
        </p:nvSpPr>
        <p:spPr>
          <a:xfrm>
            <a:off x="7754422" y="488382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Highest Rated Project</a:t>
            </a:r>
            <a:endParaRPr lang="en-US" sz="2300" dirty="0"/>
          </a:p>
        </p:txBody>
      </p:sp>
      <p:sp>
        <p:nvSpPr>
          <p:cNvPr id="9" name="Text 4"/>
          <p:cNvSpPr/>
          <p:nvPr/>
        </p:nvSpPr>
        <p:spPr>
          <a:xfrm>
            <a:off x="7754422" y="5391983"/>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most expensive project, costing $2,900, received a high satisfaction rating of 4.9/5.0.</a:t>
            </a:r>
            <a:endParaRPr lang="en-US" sz="1750" dirty="0"/>
          </a:p>
        </p:txBody>
      </p:sp>
      <p:graphicFrame>
        <p:nvGraphicFramePr>
          <p:cNvPr id="10" name="Content Placeholder 3">
            <a:extLst>
              <a:ext uri="{FF2B5EF4-FFF2-40B4-BE49-F238E27FC236}">
                <a16:creationId xmlns:a16="http://schemas.microsoft.com/office/drawing/2014/main" id="{5BAB6D02-25D5-F6BC-73BD-5FFC87E898C4}"/>
              </a:ext>
            </a:extLst>
          </p:cNvPr>
          <p:cNvGraphicFramePr>
            <a:graphicFrameLocks/>
          </p:cNvGraphicFramePr>
          <p:nvPr>
            <p:extLst>
              <p:ext uri="{D42A27DB-BD31-4B8C-83A1-F6EECF244321}">
                <p14:modId xmlns:p14="http://schemas.microsoft.com/office/powerpoint/2010/main" val="1926069492"/>
              </p:ext>
            </p:extLst>
          </p:nvPr>
        </p:nvGraphicFramePr>
        <p:xfrm>
          <a:off x="-107536" y="2026024"/>
          <a:ext cx="5844948" cy="5425219"/>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280190" y="814388"/>
            <a:ext cx="6618684"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TIME SERIES ANALYSIS</a:t>
            </a:r>
            <a:endParaRPr lang="en-US" sz="4650" dirty="0"/>
          </a:p>
        </p:txBody>
      </p:sp>
      <p:sp>
        <p:nvSpPr>
          <p:cNvPr id="4" name="Shape 1"/>
          <p:cNvSpPr/>
          <p:nvPr/>
        </p:nvSpPr>
        <p:spPr>
          <a:xfrm>
            <a:off x="6605111" y="1898809"/>
            <a:ext cx="30480" cy="5516404"/>
          </a:xfrm>
          <a:prstGeom prst="roundRect">
            <a:avLst>
              <a:gd name="adj" fmla="val 312558"/>
            </a:avLst>
          </a:prstGeom>
          <a:solidFill>
            <a:srgbClr val="B2D4E5"/>
          </a:solidFill>
          <a:ln/>
        </p:spPr>
      </p:sp>
      <p:sp>
        <p:nvSpPr>
          <p:cNvPr id="5" name="Shape 2"/>
          <p:cNvSpPr/>
          <p:nvPr/>
        </p:nvSpPr>
        <p:spPr>
          <a:xfrm>
            <a:off x="6845022" y="2393871"/>
            <a:ext cx="793790" cy="30480"/>
          </a:xfrm>
          <a:prstGeom prst="roundRect">
            <a:avLst>
              <a:gd name="adj" fmla="val 312558"/>
            </a:avLst>
          </a:prstGeom>
          <a:solidFill>
            <a:srgbClr val="B2D4E5"/>
          </a:solidFill>
          <a:ln/>
        </p:spPr>
      </p:sp>
      <p:sp>
        <p:nvSpPr>
          <p:cNvPr id="6" name="Shape 3"/>
          <p:cNvSpPr/>
          <p:nvPr/>
        </p:nvSpPr>
        <p:spPr>
          <a:xfrm>
            <a:off x="6365200" y="2153960"/>
            <a:ext cx="510302" cy="510302"/>
          </a:xfrm>
          <a:prstGeom prst="roundRect">
            <a:avLst>
              <a:gd name="adj" fmla="val 18669"/>
            </a:avLst>
          </a:prstGeom>
          <a:solidFill>
            <a:srgbClr val="CCEEFF"/>
          </a:solidFill>
          <a:ln w="7620">
            <a:solidFill>
              <a:srgbClr val="B2D4E5"/>
            </a:solidFill>
            <a:prstDash val="solid"/>
          </a:ln>
        </p:spPr>
      </p:sp>
      <p:sp>
        <p:nvSpPr>
          <p:cNvPr id="7" name="Text 4"/>
          <p:cNvSpPr/>
          <p:nvPr/>
        </p:nvSpPr>
        <p:spPr>
          <a:xfrm>
            <a:off x="6543913" y="2230398"/>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8" name="Text 5"/>
          <p:cNvSpPr/>
          <p:nvPr/>
        </p:nvSpPr>
        <p:spPr>
          <a:xfrm>
            <a:off x="7867888" y="212562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January</a:t>
            </a:r>
            <a:endParaRPr lang="en-US" sz="2300" dirty="0"/>
          </a:p>
        </p:txBody>
      </p:sp>
      <p:sp>
        <p:nvSpPr>
          <p:cNvPr id="9" name="Text 6"/>
          <p:cNvSpPr/>
          <p:nvPr/>
        </p:nvSpPr>
        <p:spPr>
          <a:xfrm>
            <a:off x="7867888" y="2633782"/>
            <a:ext cx="5968722" cy="725805"/>
          </a:xfrm>
          <a:prstGeom prst="rect">
            <a:avLst/>
          </a:prstGeom>
          <a:noFill/>
          <a:ln/>
        </p:spPr>
        <p:txBody>
          <a:bodyPr wrap="square" lIns="0" tIns="0" rIns="0" bIns="0" rtlCol="0" anchor="t"/>
          <a:lstStyle/>
          <a:p>
            <a:pPr>
              <a:lnSpc>
                <a:spcPts val="2850"/>
              </a:lnSpc>
            </a:pPr>
            <a:r>
              <a:rPr lang="en-US" sz="1750" dirty="0">
                <a:solidFill>
                  <a:schemeClr val="bg1">
                    <a:lumMod val="50000"/>
                  </a:schemeClr>
                </a:solidFill>
                <a:latin typeface="Inter" pitchFamily="34" charset="0"/>
                <a:ea typeface="Inter" pitchFamily="34" charset="-122"/>
                <a:cs typeface="Inter" pitchFamily="34" charset="-120"/>
              </a:rPr>
              <a:t>Initial client satisfaction scores were slightly lower, with an average of 4.4/5.0.</a:t>
            </a:r>
            <a:r>
              <a:rPr lang="en-VG" sz="1750" dirty="0">
                <a:solidFill>
                  <a:schemeClr val="bg1">
                    <a:lumMod val="50000"/>
                  </a:schemeClr>
                </a:solidFill>
                <a:latin typeface="Inter" pitchFamily="34" charset="0"/>
                <a:ea typeface="Inter" pitchFamily="34" charset="-122"/>
                <a:cs typeface="Inter" pitchFamily="34" charset="-120"/>
              </a:rPr>
              <a:t> </a:t>
            </a:r>
            <a:r>
              <a:rPr lang="en-VG" sz="1750" dirty="0">
                <a:solidFill>
                  <a:schemeClr val="bg1">
                    <a:lumMod val="50000"/>
                  </a:schemeClr>
                </a:solidFill>
                <a:latin typeface="Inter" panose="020B0604020202020204" charset="0"/>
                <a:ea typeface="Inter" panose="020B0604020202020204" charset="0"/>
              </a:rPr>
              <a:t>November has the highest satisfaction score 4.65/5</a:t>
            </a:r>
          </a:p>
          <a:p>
            <a:pPr marL="0" indent="0" algn="l">
              <a:lnSpc>
                <a:spcPts val="2850"/>
              </a:lnSpc>
              <a:buNone/>
            </a:pPr>
            <a:endParaRPr lang="en-US" sz="1750" dirty="0"/>
          </a:p>
        </p:txBody>
      </p:sp>
      <p:sp>
        <p:nvSpPr>
          <p:cNvPr id="10" name="Shape 7"/>
          <p:cNvSpPr/>
          <p:nvPr/>
        </p:nvSpPr>
        <p:spPr>
          <a:xfrm>
            <a:off x="6845022" y="4308277"/>
            <a:ext cx="793790" cy="30480"/>
          </a:xfrm>
          <a:prstGeom prst="roundRect">
            <a:avLst>
              <a:gd name="adj" fmla="val 312558"/>
            </a:avLst>
          </a:prstGeom>
          <a:solidFill>
            <a:srgbClr val="B2D4E5"/>
          </a:solidFill>
          <a:ln/>
        </p:spPr>
      </p:sp>
      <p:sp>
        <p:nvSpPr>
          <p:cNvPr id="11" name="Shape 8"/>
          <p:cNvSpPr/>
          <p:nvPr/>
        </p:nvSpPr>
        <p:spPr>
          <a:xfrm>
            <a:off x="6365200" y="4068366"/>
            <a:ext cx="510302" cy="510302"/>
          </a:xfrm>
          <a:prstGeom prst="roundRect">
            <a:avLst>
              <a:gd name="adj" fmla="val 18669"/>
            </a:avLst>
          </a:prstGeom>
          <a:solidFill>
            <a:srgbClr val="CCEEFF"/>
          </a:solidFill>
          <a:ln w="7620">
            <a:solidFill>
              <a:srgbClr val="B2D4E5"/>
            </a:solidFill>
            <a:prstDash val="solid"/>
          </a:ln>
        </p:spPr>
      </p:sp>
      <p:sp>
        <p:nvSpPr>
          <p:cNvPr id="12" name="Text 9"/>
          <p:cNvSpPr/>
          <p:nvPr/>
        </p:nvSpPr>
        <p:spPr>
          <a:xfrm>
            <a:off x="6519029" y="4144804"/>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3" name="Text 10"/>
          <p:cNvSpPr/>
          <p:nvPr/>
        </p:nvSpPr>
        <p:spPr>
          <a:xfrm>
            <a:off x="7867888" y="404002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February</a:t>
            </a:r>
            <a:endParaRPr lang="en-US" sz="2300" dirty="0"/>
          </a:p>
        </p:txBody>
      </p:sp>
      <p:sp>
        <p:nvSpPr>
          <p:cNvPr id="14" name="Text 11"/>
          <p:cNvSpPr/>
          <p:nvPr/>
        </p:nvSpPr>
        <p:spPr>
          <a:xfrm>
            <a:off x="7867888" y="4548187"/>
            <a:ext cx="5968722" cy="725805"/>
          </a:xfrm>
          <a:prstGeom prst="rect">
            <a:avLst/>
          </a:prstGeom>
          <a:noFill/>
          <a:ln/>
        </p:spPr>
        <p:txBody>
          <a:bodyPr wrap="square" lIns="0" tIns="0" rIns="0" bIns="0" rtlCol="0" anchor="t"/>
          <a:lstStyle/>
          <a:p>
            <a:pPr marL="0" indent="0" algn="l">
              <a:lnSpc>
                <a:spcPts val="2850"/>
              </a:lnSpc>
              <a:buNone/>
            </a:pPr>
            <a:r>
              <a:rPr lang="en-US" sz="1750" dirty="0">
                <a:solidFill>
                  <a:schemeClr val="bg1">
                    <a:lumMod val="50000"/>
                  </a:schemeClr>
                </a:solidFill>
                <a:latin typeface="Inter" pitchFamily="34" charset="0"/>
                <a:ea typeface="Inter" pitchFamily="34" charset="-122"/>
                <a:cs typeface="Inter" pitchFamily="34" charset="-120"/>
              </a:rPr>
              <a:t>Significant improvement in satisfaction scores, reaching an average of 4.6/5.0</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5" name="Shape 12"/>
          <p:cNvSpPr/>
          <p:nvPr/>
        </p:nvSpPr>
        <p:spPr>
          <a:xfrm>
            <a:off x="6845022" y="6222683"/>
            <a:ext cx="793790" cy="30480"/>
          </a:xfrm>
          <a:prstGeom prst="roundRect">
            <a:avLst>
              <a:gd name="adj" fmla="val 312558"/>
            </a:avLst>
          </a:prstGeom>
          <a:solidFill>
            <a:srgbClr val="B2D4E5"/>
          </a:solidFill>
          <a:ln/>
        </p:spPr>
      </p:sp>
      <p:sp>
        <p:nvSpPr>
          <p:cNvPr id="16" name="Shape 13"/>
          <p:cNvSpPr/>
          <p:nvPr/>
        </p:nvSpPr>
        <p:spPr>
          <a:xfrm>
            <a:off x="6365200" y="5982772"/>
            <a:ext cx="510302" cy="510302"/>
          </a:xfrm>
          <a:prstGeom prst="roundRect">
            <a:avLst>
              <a:gd name="adj" fmla="val 18669"/>
            </a:avLst>
          </a:prstGeom>
          <a:solidFill>
            <a:srgbClr val="CCEEFF"/>
          </a:solidFill>
          <a:ln w="7620">
            <a:solidFill>
              <a:srgbClr val="B2D4E5"/>
            </a:solidFill>
            <a:prstDash val="solid"/>
          </a:ln>
        </p:spPr>
      </p:sp>
      <p:sp>
        <p:nvSpPr>
          <p:cNvPr id="17" name="Text 14"/>
          <p:cNvSpPr/>
          <p:nvPr/>
        </p:nvSpPr>
        <p:spPr>
          <a:xfrm>
            <a:off x="6519267" y="6059210"/>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8" name="Text 15"/>
          <p:cNvSpPr/>
          <p:nvPr/>
        </p:nvSpPr>
        <p:spPr>
          <a:xfrm>
            <a:off x="7867888" y="595443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March</a:t>
            </a:r>
            <a:endParaRPr lang="en-US" sz="2300" dirty="0"/>
          </a:p>
        </p:txBody>
      </p:sp>
      <p:sp>
        <p:nvSpPr>
          <p:cNvPr id="19" name="Text 16"/>
          <p:cNvSpPr/>
          <p:nvPr/>
        </p:nvSpPr>
        <p:spPr>
          <a:xfrm>
            <a:off x="7919959" y="6462593"/>
            <a:ext cx="5968722" cy="725805"/>
          </a:xfrm>
          <a:prstGeom prst="rect">
            <a:avLst/>
          </a:prstGeom>
          <a:noFill/>
          <a:ln/>
        </p:spPr>
        <p:txBody>
          <a:bodyPr wrap="square" lIns="0" tIns="0" rIns="0" bIns="0" rtlCol="0" anchor="t"/>
          <a:lstStyle/>
          <a:p>
            <a:pPr>
              <a:lnSpc>
                <a:spcPts val="2850"/>
              </a:lnSpc>
            </a:pPr>
            <a:r>
              <a:rPr lang="en-US" sz="1750" dirty="0">
                <a:solidFill>
                  <a:schemeClr val="bg1">
                    <a:lumMod val="50000"/>
                  </a:schemeClr>
                </a:solidFill>
                <a:latin typeface="Inter" pitchFamily="34" charset="0"/>
                <a:ea typeface="Inter" pitchFamily="34" charset="-122"/>
                <a:cs typeface="Inter" pitchFamily="34" charset="-120"/>
              </a:rPr>
              <a:t>Continued high satisfaction levels, maintaining an average score of 4.7/5.0.</a:t>
            </a:r>
            <a:r>
              <a:rPr lang="en-VG" sz="1750" dirty="0">
                <a:solidFill>
                  <a:schemeClr val="bg1">
                    <a:lumMod val="50000"/>
                  </a:schemeClr>
                </a:solidFill>
                <a:latin typeface="Inter" pitchFamily="34" charset="0"/>
                <a:ea typeface="Inter" pitchFamily="34" charset="-122"/>
                <a:cs typeface="Inter" pitchFamily="34" charset="-120"/>
              </a:rPr>
              <a:t> </a:t>
            </a:r>
            <a:r>
              <a:rPr lang="en-VG" sz="1750" dirty="0">
                <a:solidFill>
                  <a:schemeClr val="bg1">
                    <a:lumMod val="50000"/>
                  </a:schemeClr>
                </a:solidFill>
              </a:rPr>
              <a:t>Significant dips occur</a:t>
            </a:r>
            <a:r>
              <a:rPr lang="en-US" sz="1750" dirty="0">
                <a:solidFill>
                  <a:schemeClr val="bg1">
                    <a:lumMod val="50000"/>
                  </a:schemeClr>
                </a:solidFill>
              </a:rPr>
              <a:t>r</a:t>
            </a:r>
            <a:r>
              <a:rPr lang="en-VG" sz="1750" dirty="0">
                <a:solidFill>
                  <a:schemeClr val="bg1">
                    <a:lumMod val="50000"/>
                  </a:schemeClr>
                </a:solidFill>
              </a:rPr>
              <a:t>ed in August and October</a:t>
            </a:r>
          </a:p>
          <a:p>
            <a:pPr marL="0" indent="0" algn="l">
              <a:lnSpc>
                <a:spcPts val="2850"/>
              </a:lnSpc>
              <a:buNone/>
            </a:pPr>
            <a:endParaRPr lang="en-US" sz="1750" dirty="0"/>
          </a:p>
        </p:txBody>
      </p:sp>
      <p:graphicFrame>
        <p:nvGraphicFramePr>
          <p:cNvPr id="20" name="Content Placeholder 3">
            <a:extLst>
              <a:ext uri="{FF2B5EF4-FFF2-40B4-BE49-F238E27FC236}">
                <a16:creationId xmlns:a16="http://schemas.microsoft.com/office/drawing/2014/main" id="{3E0D97B8-E372-AA8F-588F-A87830915AA7}"/>
              </a:ext>
            </a:extLst>
          </p:cNvPr>
          <p:cNvGraphicFramePr>
            <a:graphicFrameLocks/>
          </p:cNvGraphicFramePr>
          <p:nvPr>
            <p:extLst>
              <p:ext uri="{D42A27DB-BD31-4B8C-83A1-F6EECF244321}">
                <p14:modId xmlns:p14="http://schemas.microsoft.com/office/powerpoint/2010/main" val="909171512"/>
              </p:ext>
            </p:extLst>
          </p:nvPr>
        </p:nvGraphicFramePr>
        <p:xfrm>
          <a:off x="702736" y="1821655"/>
          <a:ext cx="4991100" cy="545306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28236"/>
            <a:ext cx="6105525"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FUTURE DIRECTIONS</a:t>
            </a:r>
            <a:endParaRPr lang="en-US" sz="4650" dirty="0"/>
          </a:p>
        </p:txBody>
      </p:sp>
      <p:sp>
        <p:nvSpPr>
          <p:cNvPr id="4" name="Text 1"/>
          <p:cNvSpPr/>
          <p:nvPr/>
        </p:nvSpPr>
        <p:spPr>
          <a:xfrm>
            <a:off x="793790" y="411265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Further analysis can be conducted to explore specific factors within each service type, such as client industry, project complexity, and pilot experience.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475</Words>
  <Application>Microsoft Office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Inter Medium</vt:lpstr>
      <vt:lpstr>Arial</vt:lpstr>
      <vt:lpstr>Petrona Bold</vt:lpstr>
      <vt:lpstr>Calibri</vt:lpstr>
      <vt:lpstr>Inter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hud</cp:lastModifiedBy>
  <cp:revision>5</cp:revision>
  <dcterms:created xsi:type="dcterms:W3CDTF">2024-10-12T12:07:59Z</dcterms:created>
  <dcterms:modified xsi:type="dcterms:W3CDTF">2024-10-16T15:22:43Z</dcterms:modified>
</cp:coreProperties>
</file>